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97" r:id="rId3"/>
    <p:sldId id="500" r:id="rId4"/>
    <p:sldId id="539" r:id="rId5"/>
    <p:sldId id="592" r:id="rId6"/>
    <p:sldId id="593" r:id="rId7"/>
    <p:sldId id="594" r:id="rId8"/>
    <p:sldId id="595" r:id="rId9"/>
    <p:sldId id="596" r:id="rId10"/>
    <p:sldId id="506" r:id="rId11"/>
    <p:sldId id="598" r:id="rId12"/>
    <p:sldId id="508" r:id="rId13"/>
    <p:sldId id="599" r:id="rId14"/>
    <p:sldId id="600" r:id="rId15"/>
    <p:sldId id="515" r:id="rId16"/>
    <p:sldId id="601" r:id="rId17"/>
    <p:sldId id="609" r:id="rId18"/>
    <p:sldId id="610" r:id="rId19"/>
    <p:sldId id="602" r:id="rId20"/>
    <p:sldId id="258" r:id="rId21"/>
    <p:sldId id="259" r:id="rId22"/>
    <p:sldId id="518" r:id="rId23"/>
    <p:sldId id="519" r:id="rId24"/>
    <p:sldId id="520" r:id="rId25"/>
    <p:sldId id="499" r:id="rId26"/>
    <p:sldId id="513" r:id="rId27"/>
    <p:sldId id="514" r:id="rId28"/>
    <p:sldId id="501" r:id="rId29"/>
    <p:sldId id="611" r:id="rId30"/>
    <p:sldId id="502" r:id="rId31"/>
    <p:sldId id="503" r:id="rId32"/>
    <p:sldId id="504" r:id="rId33"/>
    <p:sldId id="509" r:id="rId34"/>
    <p:sldId id="505" r:id="rId35"/>
    <p:sldId id="550" r:id="rId36"/>
    <p:sldId id="507" r:id="rId37"/>
    <p:sldId id="521" r:id="rId38"/>
    <p:sldId id="522" r:id="rId39"/>
    <p:sldId id="523" r:id="rId40"/>
    <p:sldId id="556" r:id="rId41"/>
    <p:sldId id="554" r:id="rId42"/>
    <p:sldId id="557" r:id="rId43"/>
    <p:sldId id="541" r:id="rId44"/>
    <p:sldId id="552" r:id="rId45"/>
    <p:sldId id="553" r:id="rId46"/>
    <p:sldId id="558" r:id="rId47"/>
    <p:sldId id="559" r:id="rId48"/>
    <p:sldId id="560" r:id="rId49"/>
    <p:sldId id="563" r:id="rId50"/>
    <p:sldId id="564" r:id="rId51"/>
    <p:sldId id="524" r:id="rId52"/>
    <p:sldId id="525" r:id="rId53"/>
    <p:sldId id="526" r:id="rId54"/>
    <p:sldId id="527" r:id="rId55"/>
    <p:sldId id="528" r:id="rId56"/>
    <p:sldId id="547" r:id="rId57"/>
    <p:sldId id="551" r:id="rId58"/>
    <p:sldId id="566" r:id="rId59"/>
    <p:sldId id="529" r:id="rId60"/>
    <p:sldId id="530" r:id="rId61"/>
    <p:sldId id="548" r:id="rId62"/>
    <p:sldId id="544" r:id="rId63"/>
    <p:sldId id="540" r:id="rId64"/>
    <p:sldId id="561" r:id="rId65"/>
    <p:sldId id="545" r:id="rId66"/>
    <p:sldId id="562" r:id="rId67"/>
    <p:sldId id="546" r:id="rId68"/>
    <p:sldId id="565" r:id="rId69"/>
    <p:sldId id="532"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580" r:id="rId84"/>
    <p:sldId id="583" r:id="rId85"/>
    <p:sldId id="581" r:id="rId86"/>
    <p:sldId id="584" r:id="rId87"/>
    <p:sldId id="585" r:id="rId88"/>
    <p:sldId id="586" r:id="rId89"/>
    <p:sldId id="582" r:id="rId90"/>
    <p:sldId id="587" r:id="rId91"/>
    <p:sldId id="588" r:id="rId92"/>
    <p:sldId id="589" r:id="rId93"/>
    <p:sldId id="590" r:id="rId94"/>
    <p:sldId id="591" r:id="rId95"/>
    <p:sldId id="603" r:id="rId96"/>
    <p:sldId id="604" r:id="rId97"/>
    <p:sldId id="605" r:id="rId98"/>
    <p:sldId id="606" r:id="rId99"/>
    <p:sldId id="607" r:id="rId100"/>
    <p:sldId id="60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9FBF2-F734-044D-8B51-676E04B8A559}" v="36" dt="2021-06-30T02:23:26.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68"/>
    <p:restoredTop sz="70951"/>
  </p:normalViewPr>
  <p:slideViewPr>
    <p:cSldViewPr snapToGrid="0" snapToObjects="1">
      <p:cViewPr varScale="1">
        <p:scale>
          <a:sx n="80" d="100"/>
          <a:sy n="80"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BEC82-0498-1042-9ABB-49A243D5F155}" type="datetimeFigureOut">
              <a:rPr lang="en-US" smtClean="0"/>
              <a:t>6/29/21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D826-872F-424C-8F73-11C102368536}" type="slidenum">
              <a:rPr lang="en-US" smtClean="0"/>
              <a:t>‹#›</a:t>
            </a:fld>
            <a:endParaRPr lang="en-US"/>
          </a:p>
        </p:txBody>
      </p:sp>
    </p:spTree>
    <p:extLst>
      <p:ext uri="{BB962C8B-B14F-4D97-AF65-F5344CB8AC3E}">
        <p14:creationId xmlns:p14="http://schemas.microsoft.com/office/powerpoint/2010/main" val="20944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alculushowto.com/numeric-sequence/"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tatisticshowto.com/deterministic/"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ispointer.com/python-numpy-select-elements-or-indices-by-conditions-from-numpy-arra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Exponentiation in some software. So a**b means </a:t>
            </a:r>
            <a:r>
              <a:rPr lang="en-US" sz="1200" b="0" i="0" kern="1200" dirty="0" err="1">
                <a:solidFill>
                  <a:schemeClr val="tx1"/>
                </a:solidFill>
                <a:effectLst/>
                <a:latin typeface="+mn-lt"/>
                <a:ea typeface="+mn-ea"/>
                <a:cs typeface="+mn-cs"/>
              </a:rPr>
              <a:t>a^b</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weight (kg) / [height (m)]^2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703 * weight (</a:t>
            </a:r>
            <a:r>
              <a:rPr lang="en-US" sz="1200" b="0" i="0" kern="1200" dirty="0" err="1">
                <a:solidFill>
                  <a:schemeClr val="tx1"/>
                </a:solidFill>
                <a:effectLst/>
                <a:latin typeface="+mn-lt"/>
                <a:ea typeface="+mn-ea"/>
                <a:cs typeface="+mn-cs"/>
              </a:rPr>
              <a:t>lbs</a:t>
            </a:r>
            <a:r>
              <a:rPr lang="en-US" sz="1200" b="0" i="0" kern="1200" dirty="0">
                <a:solidFill>
                  <a:schemeClr val="tx1"/>
                </a:solidFill>
                <a:effectLst/>
                <a:latin typeface="+mn-lt"/>
                <a:ea typeface="+mn-ea"/>
                <a:cs typeface="+mn-cs"/>
              </a:rPr>
              <a:t>) / [height (in)]^2</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a:t>
            </a:fld>
            <a:endParaRPr lang="en-US"/>
          </a:p>
        </p:txBody>
      </p:sp>
    </p:spTree>
    <p:extLst>
      <p:ext uri="{BB962C8B-B14F-4D97-AF65-F5344CB8AC3E}">
        <p14:creationId xmlns:p14="http://schemas.microsoft.com/office/powerpoint/2010/main" val="1353009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what is spam?</a:t>
            </a:r>
          </a:p>
          <a:p>
            <a:r>
              <a:rPr lang="en-US" dirty="0"/>
              <a:t>What is a Nigerian spam?</a:t>
            </a:r>
          </a:p>
          <a:p>
            <a:r>
              <a:rPr lang="en-US" dirty="0"/>
              <a:t>How can we detect it?</a:t>
            </a:r>
          </a:p>
          <a:p>
            <a:r>
              <a:rPr lang="en-US" sz="1200" b="0" i="0" kern="1200" dirty="0">
                <a:solidFill>
                  <a:schemeClr val="tx1"/>
                </a:solidFill>
                <a:effectLst/>
                <a:latin typeface="+mn-lt"/>
                <a:ea typeface="+mn-ea"/>
                <a:cs typeface="+mn-cs"/>
              </a:rPr>
              <a:t>You decide to make it using programming. You break down </a:t>
            </a:r>
            <a:r>
              <a:rPr lang="en-US" sz="1200" b="0" i="0" kern="1200" dirty="0" err="1">
                <a:solidFill>
                  <a:schemeClr val="tx1"/>
                </a:solidFill>
                <a:effectLst/>
                <a:latin typeface="+mn-lt"/>
                <a:ea typeface="+mn-ea"/>
                <a:cs typeface="+mn-cs"/>
              </a:rPr>
              <a:t>recognising</a:t>
            </a:r>
            <a:r>
              <a:rPr lang="en-US" sz="1200" b="0" i="0" kern="1200" dirty="0">
                <a:solidFill>
                  <a:schemeClr val="tx1"/>
                </a:solidFill>
                <a:effectLst/>
                <a:latin typeface="+mn-lt"/>
                <a:ea typeface="+mn-ea"/>
                <a:cs typeface="+mn-cs"/>
              </a:rPr>
              <a:t> spam emails into a series of steps that a computer can follow – what we’d describe as a rules-based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you add a rule to your program that says any email that mentions Nigeria is spam.</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journeys.autopilotapp.com</a:t>
            </a:r>
            <a:r>
              <a:rPr lang="en-US" sz="1200" b="0" i="0" kern="1200" dirty="0">
                <a:solidFill>
                  <a:schemeClr val="tx1"/>
                </a:solidFill>
                <a:effectLst/>
                <a:latin typeface="+mn-lt"/>
                <a:ea typeface="+mn-ea"/>
                <a:cs typeface="+mn-cs"/>
              </a:rPr>
              <a:t>/blog/email-spam-trigger-words/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28</a:t>
            </a:fld>
            <a:endParaRPr lang="en-US"/>
          </a:p>
        </p:txBody>
      </p:sp>
    </p:spTree>
    <p:extLst>
      <p:ext uri="{BB962C8B-B14F-4D97-AF65-F5344CB8AC3E}">
        <p14:creationId xmlns:p14="http://schemas.microsoft.com/office/powerpoint/2010/main" val="311147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that ends up binning your colleague’s email about a possible Geography project on Nigeria.</a:t>
            </a:r>
          </a:p>
          <a:p>
            <a:r>
              <a:rPr lang="en-US" sz="1200" b="0" i="0" kern="1200" dirty="0">
                <a:solidFill>
                  <a:schemeClr val="tx1"/>
                </a:solidFill>
                <a:effectLst/>
                <a:latin typeface="+mn-lt"/>
                <a:ea typeface="+mn-ea"/>
                <a:cs typeface="+mn-cs"/>
              </a:rPr>
              <a:t>So you go back to your rules and change it so that only emails that mention Nigeria and money are spam.</a:t>
            </a:r>
          </a:p>
          <a:p>
            <a:r>
              <a:rPr lang="en-US" sz="1200" b="0" i="0" kern="1200" dirty="0">
                <a:solidFill>
                  <a:schemeClr val="tx1"/>
                </a:solidFill>
                <a:effectLst/>
                <a:latin typeface="+mn-lt"/>
                <a:ea typeface="+mn-ea"/>
                <a:cs typeface="+mn-cs"/>
              </a:rPr>
              <a:t>Emails from your colleagues are safe!</a:t>
            </a:r>
          </a:p>
          <a:p>
            <a:endParaRPr lang="en-US" dirty="0"/>
          </a:p>
          <a:p>
            <a:r>
              <a:rPr lang="en-US" sz="1200" b="0" i="0" kern="1200" dirty="0">
                <a:solidFill>
                  <a:schemeClr val="tx1"/>
                </a:solidFill>
                <a:effectLst/>
                <a:latin typeface="+mn-lt"/>
                <a:ea typeface="+mn-ea"/>
                <a:cs typeface="+mn-cs"/>
              </a:rPr>
              <a:t>But now that bins emails from your mobile phone network about how much calls cost while abroad. Which coming up to the summer would’ve been really useful!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point is, trying to do this by manually identifying the right set of rules is difficult.</a:t>
            </a:r>
          </a:p>
          <a:p>
            <a:r>
              <a:rPr lang="en-US" sz="1200" b="0" i="0" kern="1200" dirty="0">
                <a:solidFill>
                  <a:schemeClr val="tx1"/>
                </a:solidFill>
                <a:effectLst/>
                <a:latin typeface="+mn-lt"/>
                <a:ea typeface="+mn-ea"/>
                <a:cs typeface="+mn-cs"/>
              </a:rPr>
              <a:t>And slow.</a:t>
            </a:r>
          </a:p>
          <a:p>
            <a:r>
              <a:rPr lang="en-US" sz="1200" b="0" i="0" kern="1200" dirty="0">
                <a:solidFill>
                  <a:schemeClr val="tx1"/>
                </a:solidFill>
                <a:effectLst/>
                <a:latin typeface="+mn-lt"/>
                <a:ea typeface="+mn-ea"/>
                <a:cs typeface="+mn-cs"/>
              </a:rPr>
              <a:t>And painful.</a:t>
            </a:r>
          </a:p>
          <a:p>
            <a:r>
              <a:rPr lang="en-US" sz="1200" b="0" i="0" kern="1200" dirty="0">
                <a:solidFill>
                  <a:schemeClr val="tx1"/>
                </a:solidFill>
                <a:effectLst/>
                <a:latin typeface="+mn-lt"/>
                <a:ea typeface="+mn-ea"/>
                <a:cs typeface="+mn-cs"/>
              </a:rPr>
              <a:t>And as the set of rules get bigger and bigger and bigger over time, it becomes really difficult to manage. New rules you add will contradict or break rules that you added a month ago.</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30</a:t>
            </a:fld>
            <a:endParaRPr lang="en-US"/>
          </a:p>
        </p:txBody>
      </p:sp>
    </p:spTree>
    <p:extLst>
      <p:ext uri="{BB962C8B-B14F-4D97-AF65-F5344CB8AC3E}">
        <p14:creationId xmlns:p14="http://schemas.microsoft.com/office/powerpoint/2010/main" val="171430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41</a:t>
            </a:fld>
            <a:endParaRPr lang="en-US"/>
          </a:p>
        </p:txBody>
      </p:sp>
    </p:spTree>
    <p:extLst>
      <p:ext uri="{BB962C8B-B14F-4D97-AF65-F5344CB8AC3E}">
        <p14:creationId xmlns:p14="http://schemas.microsoft.com/office/powerpoint/2010/main" val="35405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stackabuse.com</a:t>
            </a:r>
            <a:r>
              <a:rPr lang="en-US" dirty="0"/>
              <a:t>/overview-of-</a:t>
            </a:r>
            <a:r>
              <a:rPr lang="en-US" dirty="0" err="1"/>
              <a:t>classifycation</a:t>
            </a:r>
            <a:r>
              <a:rPr lang="en-US" dirty="0"/>
              <a:t>-methods-in-python-with-scikit-learn</a:t>
            </a:r>
          </a:p>
        </p:txBody>
      </p:sp>
      <p:sp>
        <p:nvSpPr>
          <p:cNvPr id="4" name="Slide Number Placeholder 3"/>
          <p:cNvSpPr>
            <a:spLocks noGrp="1"/>
          </p:cNvSpPr>
          <p:nvPr>
            <p:ph type="sldNum" sz="quarter" idx="5"/>
          </p:nvPr>
        </p:nvSpPr>
        <p:spPr/>
        <p:txBody>
          <a:bodyPr/>
          <a:lstStyle/>
          <a:p>
            <a:fld id="{129FD826-872F-424C-8F73-11C102368536}" type="slidenum">
              <a:rPr lang="en-US" smtClean="0"/>
              <a:t>57</a:t>
            </a:fld>
            <a:endParaRPr lang="en-US"/>
          </a:p>
        </p:txBody>
      </p:sp>
    </p:spTree>
    <p:extLst>
      <p:ext uri="{BB962C8B-B14F-4D97-AF65-F5344CB8AC3E}">
        <p14:creationId xmlns:p14="http://schemas.microsoft.com/office/powerpoint/2010/main" val="361742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/machine-learning-in-python-step-by-step/</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895 for visualization </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62</a:t>
            </a:fld>
            <a:endParaRPr lang="en-US"/>
          </a:p>
        </p:txBody>
      </p:sp>
    </p:spTree>
    <p:extLst>
      <p:ext uri="{BB962C8B-B14F-4D97-AF65-F5344CB8AC3E}">
        <p14:creationId xmlns:p14="http://schemas.microsoft.com/office/powerpoint/2010/main" val="856279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 Test size specifies how much of the data you want to set aside for the testing set. # </a:t>
            </a:r>
            <a:r>
              <a:rPr lang="en-US" sz="1200" b="0" i="1" kern="1200" dirty="0" err="1">
                <a:solidFill>
                  <a:schemeClr val="tx1"/>
                </a:solidFill>
                <a:effectLst/>
                <a:latin typeface="+mn-lt"/>
                <a:ea typeface="+mn-ea"/>
                <a:cs typeface="+mn-cs"/>
              </a:rPr>
              <a:t>Random_state</a:t>
            </a:r>
            <a:r>
              <a:rPr lang="en-US" sz="1200" b="0" i="1" kern="1200" dirty="0">
                <a:solidFill>
                  <a:schemeClr val="tx1"/>
                </a:solidFill>
                <a:effectLst/>
                <a:latin typeface="+mn-lt"/>
                <a:ea typeface="+mn-ea"/>
                <a:cs typeface="+mn-cs"/>
              </a:rPr>
              <a:t> parameter is just a random seed we can use.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You can use it if you'd like to reproduce these specific results.</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63</a:t>
            </a:fld>
            <a:endParaRPr lang="en-US"/>
          </a:p>
        </p:txBody>
      </p:sp>
    </p:spTree>
    <p:extLst>
      <p:ext uri="{BB962C8B-B14F-4D97-AF65-F5344CB8AC3E}">
        <p14:creationId xmlns:p14="http://schemas.microsoft.com/office/powerpoint/2010/main" val="124461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Depth: Naive Bayes Classification</a:t>
            </a:r>
          </a:p>
          <a:p>
            <a:r>
              <a:rPr lang="en-US" dirty="0"/>
              <a:t>Page 1061</a:t>
            </a:r>
          </a:p>
          <a:p>
            <a:endParaRPr lang="en-US" dirty="0"/>
          </a:p>
          <a:p>
            <a:r>
              <a:rPr lang="en-US" sz="1200" kern="1200" dirty="0">
                <a:solidFill>
                  <a:schemeClr val="tx1"/>
                </a:solidFill>
                <a:effectLst/>
                <a:latin typeface="+mn-lt"/>
                <a:ea typeface="+mn-ea"/>
                <a:cs typeface="+mn-cs"/>
              </a:rPr>
              <a:t>Perhaps the easiest naive Bayes classifier to understand is Gaussian naive Bayes. In this classifier, the</a:t>
            </a:r>
          </a:p>
          <a:p>
            <a:r>
              <a:rPr lang="en-US" sz="1200" kern="1200" dirty="0">
                <a:solidFill>
                  <a:schemeClr val="tx1"/>
                </a:solidFill>
                <a:effectLst/>
                <a:latin typeface="+mn-lt"/>
                <a:ea typeface="+mn-ea"/>
                <a:cs typeface="+mn-cs"/>
              </a:rPr>
              <a:t>assumption is that data from each label is drawn from a simple Gaussian distribution</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65</a:t>
            </a:fld>
            <a:endParaRPr lang="en-US"/>
          </a:p>
        </p:txBody>
      </p:sp>
    </p:spTree>
    <p:extLst>
      <p:ext uri="{BB962C8B-B14F-4D97-AF65-F5344CB8AC3E}">
        <p14:creationId xmlns:p14="http://schemas.microsoft.com/office/powerpoint/2010/main" val="114219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67</a:t>
            </a:fld>
            <a:endParaRPr lang="en-US"/>
          </a:p>
        </p:txBody>
      </p:sp>
    </p:spTree>
    <p:extLst>
      <p:ext uri="{BB962C8B-B14F-4D97-AF65-F5344CB8AC3E}">
        <p14:creationId xmlns:p14="http://schemas.microsoft.com/office/powerpoint/2010/main" val="81164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a serious note, </a:t>
            </a:r>
            <a:r>
              <a:rPr lang="en-US" dirty="0" err="1"/>
              <a:t>random_state</a:t>
            </a:r>
            <a:r>
              <a:rPr lang="en-US" sz="1200" b="0" i="0" kern="1200" dirty="0">
                <a:solidFill>
                  <a:schemeClr val="tx1"/>
                </a:solidFill>
                <a:effectLst/>
                <a:latin typeface="+mn-lt"/>
                <a:ea typeface="+mn-ea"/>
                <a:cs typeface="+mn-cs"/>
              </a:rPr>
              <a:t> simply sets a seed to the random generator, so that your train-test splits are always deterministic. If you don't set a seed, it is different each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default split size in </a:t>
            </a:r>
            <a:r>
              <a:rPr lang="en-US" dirty="0" err="1"/>
              <a:t>sklearn.model_selection.train_test_split</a:t>
            </a:r>
            <a:r>
              <a:rPr lang="en-US" sz="1200" b="0" i="0" kern="1200" dirty="0">
                <a:solidFill>
                  <a:schemeClr val="tx1"/>
                </a:solidFill>
                <a:effectLst/>
                <a:latin typeface="+mn-lt"/>
                <a:ea typeface="+mn-ea"/>
                <a:cs typeface="+mn-cs"/>
              </a:rPr>
              <a:t> are 75% training and 25% testing data split.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random seed specifies the </a:t>
            </a:r>
            <a:r>
              <a:rPr lang="en-US" sz="1200" b="1" i="0" kern="1200" dirty="0">
                <a:solidFill>
                  <a:schemeClr val="tx1"/>
                </a:solidFill>
                <a:effectLst/>
                <a:latin typeface="+mn-lt"/>
                <a:ea typeface="+mn-ea"/>
                <a:cs typeface="+mn-cs"/>
              </a:rPr>
              <a:t>start point when a computer generates a random </a:t>
            </a:r>
            <a:r>
              <a:rPr lang="en-US" sz="1200" b="1" i="0" u="none" strike="noStrike" kern="1200" dirty="0">
                <a:solidFill>
                  <a:schemeClr val="tx1"/>
                </a:solidFill>
                <a:effectLst/>
                <a:latin typeface="+mn-lt"/>
                <a:ea typeface="+mn-ea"/>
                <a:cs typeface="+mn-cs"/>
                <a:hlinkClick r:id="rId3"/>
              </a:rPr>
              <a:t>number sequence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Computers don’t generate truly random numbers—they are </a:t>
            </a:r>
            <a:r>
              <a:rPr lang="en-US" sz="1200" b="0" i="0" u="none" strike="noStrike" kern="1200" dirty="0">
                <a:solidFill>
                  <a:schemeClr val="tx1"/>
                </a:solidFill>
                <a:effectLst/>
                <a:latin typeface="+mn-lt"/>
                <a:ea typeface="+mn-ea"/>
                <a:cs typeface="+mn-cs"/>
                <a:hlinkClick r:id="rId4"/>
              </a:rPr>
              <a:t>deterministic</a:t>
            </a:r>
            <a:r>
              <a:rPr lang="en-US" sz="1200" b="0" i="0" kern="1200" dirty="0">
                <a:solidFill>
                  <a:schemeClr val="tx1"/>
                </a:solidFill>
                <a:effectLst/>
                <a:latin typeface="+mn-lt"/>
                <a:ea typeface="+mn-ea"/>
                <a:cs typeface="+mn-cs"/>
              </a:rPr>
              <a:t>, which means that they operate by a set of rules. You can mimic randomness by specifying a set of rules. For example, “take a number x, add 900 +x, then subtract 52.” In order for the process to start, you have to specify a starting number, x (the seed). Let’s take the starting number 77:</a:t>
            </a:r>
          </a:p>
          <a:p>
            <a:pPr fontAlgn="base"/>
            <a:r>
              <a:rPr lang="en-US" sz="1200" b="0" i="0" kern="1200" dirty="0">
                <a:solidFill>
                  <a:schemeClr val="tx1"/>
                </a:solidFill>
                <a:effectLst/>
                <a:latin typeface="+mn-lt"/>
                <a:ea typeface="+mn-ea"/>
                <a:cs typeface="+mn-cs"/>
              </a:rPr>
              <a:t>Add 900 + 77 = 977</a:t>
            </a:r>
          </a:p>
          <a:p>
            <a:pPr fontAlgn="base"/>
            <a:r>
              <a:rPr lang="en-US" sz="1200" b="0" i="0" kern="1200" dirty="0">
                <a:solidFill>
                  <a:schemeClr val="tx1"/>
                </a:solidFill>
                <a:effectLst/>
                <a:latin typeface="+mn-lt"/>
                <a:ea typeface="+mn-ea"/>
                <a:cs typeface="+mn-cs"/>
              </a:rPr>
              <a:t>Subtract 52 = 925</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74</a:t>
            </a:fld>
            <a:endParaRPr lang="en-US"/>
          </a:p>
        </p:txBody>
      </p:sp>
    </p:spTree>
    <p:extLst>
      <p:ext uri="{BB962C8B-B14F-4D97-AF65-F5344CB8AC3E}">
        <p14:creationId xmlns:p14="http://schemas.microsoft.com/office/powerpoint/2010/main" val="3245467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77</a:t>
            </a:fld>
            <a:endParaRPr lang="en-US"/>
          </a:p>
        </p:txBody>
      </p:sp>
    </p:spTree>
    <p:extLst>
      <p:ext uri="{BB962C8B-B14F-4D97-AF65-F5344CB8AC3E}">
        <p14:creationId xmlns:p14="http://schemas.microsoft.com/office/powerpoint/2010/main" val="237625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a:t>
            </a:fld>
            <a:endParaRPr lang="en-US"/>
          </a:p>
        </p:txBody>
      </p:sp>
    </p:spTree>
    <p:extLst>
      <p:ext uri="{BB962C8B-B14F-4D97-AF65-F5344CB8AC3E}">
        <p14:creationId xmlns:p14="http://schemas.microsoft.com/office/powerpoint/2010/main" val="345301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/codex/house-price-prediction-with-machine-learning-in-python-cf9df744f7ff</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80</a:t>
            </a:fld>
            <a:endParaRPr lang="en-US"/>
          </a:p>
        </p:txBody>
      </p:sp>
    </p:spTree>
    <p:extLst>
      <p:ext uri="{BB962C8B-B14F-4D97-AF65-F5344CB8AC3E}">
        <p14:creationId xmlns:p14="http://schemas.microsoft.com/office/powerpoint/2010/main" val="402609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LIBLINEAR</a:t>
            </a:r>
            <a:r>
              <a:rPr lang="en-US" sz="1200" b="0" i="0" kern="1200" dirty="0">
                <a:solidFill>
                  <a:schemeClr val="tx1"/>
                </a:solidFill>
                <a:effectLst/>
                <a:latin typeface="+mn-lt"/>
                <a:ea typeface="+mn-ea"/>
                <a:cs typeface="+mn-cs"/>
              </a:rPr>
              <a:t> is the winner of ICML 2008 large-scale learning challenge. It applies </a:t>
            </a:r>
            <a:r>
              <a:rPr lang="en-US" sz="1200" b="0" i="1" kern="1200" dirty="0">
                <a:solidFill>
                  <a:schemeClr val="tx1"/>
                </a:solidFill>
                <a:effectLst/>
                <a:latin typeface="+mn-lt"/>
                <a:ea typeface="+mn-ea"/>
                <a:cs typeface="+mn-cs"/>
              </a:rPr>
              <a:t>Automatic parameter selection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a:t>
            </a:r>
            <a:r>
              <a:rPr lang="en-US" sz="1200" b="0" i="0" kern="1200" dirty="0">
                <a:solidFill>
                  <a:schemeClr val="tx1"/>
                </a:solidFill>
                <a:effectLst/>
                <a:latin typeface="+mn-lt"/>
                <a:ea typeface="+mn-ea"/>
                <a:cs typeface="+mn-cs"/>
              </a:rPr>
              <a:t> L1 Regularization) and it’s recommended when you have high dimension dataset (</a:t>
            </a:r>
            <a:r>
              <a:rPr lang="en-US" sz="1200" b="0" i="1" kern="1200" dirty="0">
                <a:solidFill>
                  <a:schemeClr val="tx1"/>
                </a:solidFill>
                <a:effectLst/>
                <a:latin typeface="+mn-lt"/>
                <a:ea typeface="+mn-ea"/>
                <a:cs typeface="+mn-cs"/>
              </a:rPr>
              <a:t>recommended for solving large-scale classification problems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a:t>
            </a:r>
            <a:r>
              <a:rPr lang="en-US" sz="1200" b="1" i="0" kern="1200" dirty="0">
                <a:solidFill>
                  <a:schemeClr val="tx1"/>
                </a:solidFill>
                <a:effectLst/>
                <a:latin typeface="+mn-lt"/>
                <a:ea typeface="+mn-ea"/>
                <a:cs typeface="+mn-cs"/>
              </a:rPr>
              <a:t>verfitting</a:t>
            </a:r>
            <a:r>
              <a:rPr lang="en-US" sz="1200" b="0" i="0" kern="1200" dirty="0">
                <a:solidFill>
                  <a:schemeClr val="tx1"/>
                </a:solidFill>
                <a:effectLst/>
                <a:latin typeface="+mn-lt"/>
                <a:ea typeface="+mn-ea"/>
                <a:cs typeface="+mn-cs"/>
              </a:rPr>
              <a:t> is a phenomenon that occurs when a machine learning or statistics model is tailored to a particular dataset and is unable to </a:t>
            </a:r>
            <a:r>
              <a:rPr lang="en-US" sz="1200" b="0" i="0" kern="1200" dirty="0" err="1">
                <a:solidFill>
                  <a:schemeClr val="tx1"/>
                </a:solidFill>
                <a:effectLst/>
                <a:latin typeface="+mn-lt"/>
                <a:ea typeface="+mn-ea"/>
                <a:cs typeface="+mn-cs"/>
              </a:rPr>
              <a:t>generalise</a:t>
            </a:r>
            <a:r>
              <a:rPr lang="en-US" sz="1200" b="0" i="0" kern="1200" dirty="0">
                <a:solidFill>
                  <a:schemeClr val="tx1"/>
                </a:solidFill>
                <a:effectLst/>
                <a:latin typeface="+mn-lt"/>
                <a:ea typeface="+mn-ea"/>
                <a:cs typeface="+mn-cs"/>
              </a:rPr>
              <a:t> to other datasets. This usually happens in complex models, like deep neural networks.</a:t>
            </a:r>
          </a:p>
          <a:p>
            <a:r>
              <a:rPr lang="en-US" sz="1200" b="1"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a process of introducing additional information in order to prevent overfitting. </a:t>
            </a:r>
          </a:p>
          <a:p>
            <a:endParaRPr lang="en-US" b="1" dirty="0"/>
          </a:p>
          <a:p>
            <a:r>
              <a:rPr lang="en-US" b="1" dirty="0" err="1"/>
              <a:t>Multi_class</a:t>
            </a:r>
            <a:r>
              <a:rPr lang="en-US" b="1" dirty="0"/>
              <a:t> = ‘</a:t>
            </a:r>
            <a:r>
              <a:rPr lang="en-US" b="1" dirty="0" err="1"/>
              <a:t>ovr</a:t>
            </a:r>
            <a:r>
              <a:rPr lang="en-US" b="1" dirty="0"/>
              <a:t>’</a:t>
            </a:r>
          </a:p>
          <a:p>
            <a:r>
              <a:rPr lang="en-US" b="1" dirty="0"/>
              <a:t>One Vs. rest or one vs. all</a:t>
            </a:r>
          </a:p>
          <a:p>
            <a:endParaRPr lang="en-US" b="1" dirty="0"/>
          </a:p>
        </p:txBody>
      </p:sp>
      <p:sp>
        <p:nvSpPr>
          <p:cNvPr id="4" name="Slide Number Placeholder 3"/>
          <p:cNvSpPr>
            <a:spLocks noGrp="1"/>
          </p:cNvSpPr>
          <p:nvPr>
            <p:ph type="sldNum" sz="quarter" idx="5"/>
          </p:nvPr>
        </p:nvSpPr>
        <p:spPr/>
        <p:txBody>
          <a:bodyPr/>
          <a:lstStyle/>
          <a:p>
            <a:fld id="{129FD826-872F-424C-8F73-11C102368536}" type="slidenum">
              <a:rPr lang="en-US" smtClean="0"/>
              <a:t>85</a:t>
            </a:fld>
            <a:endParaRPr lang="en-US"/>
          </a:p>
        </p:txBody>
      </p:sp>
    </p:spTree>
    <p:extLst>
      <p:ext uri="{BB962C8B-B14F-4D97-AF65-F5344CB8AC3E}">
        <p14:creationId xmlns:p14="http://schemas.microsoft.com/office/powerpoint/2010/main" val="370786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87</a:t>
            </a:fld>
            <a:endParaRPr lang="en-US"/>
          </a:p>
        </p:txBody>
      </p:sp>
    </p:spTree>
    <p:extLst>
      <p:ext uri="{BB962C8B-B14F-4D97-AF65-F5344CB8AC3E}">
        <p14:creationId xmlns:p14="http://schemas.microsoft.com/office/powerpoint/2010/main" val="1899911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effectLst/>
              </a:rPr>
              <a:t>gamma</a:t>
            </a:r>
            <a:r>
              <a:rPr lang="en-US" sz="1200" b="0" i="0" kern="1200" dirty="0">
                <a:solidFill>
                  <a:schemeClr val="tx1"/>
                </a:solidFill>
                <a:effectLst/>
                <a:latin typeface="+mn-lt"/>
                <a:ea typeface="+mn-ea"/>
                <a:cs typeface="+mn-cs"/>
              </a:rPr>
              <a:t> parameter defines how far the influence of a single training example reaches, with low values meaning ‘far’ and high values meaning ‘close’.</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88</a:t>
            </a:fld>
            <a:endParaRPr lang="en-US"/>
          </a:p>
        </p:txBody>
      </p:sp>
    </p:spTree>
    <p:extLst>
      <p:ext uri="{BB962C8B-B14F-4D97-AF65-F5344CB8AC3E}">
        <p14:creationId xmlns:p14="http://schemas.microsoft.com/office/powerpoint/2010/main" val="77176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89</a:t>
            </a:fld>
            <a:endParaRPr lang="en-US"/>
          </a:p>
        </p:txBody>
      </p:sp>
    </p:spTree>
    <p:extLst>
      <p:ext uri="{BB962C8B-B14F-4D97-AF65-F5344CB8AC3E}">
        <p14:creationId xmlns:p14="http://schemas.microsoft.com/office/powerpoint/2010/main" val="1294949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90</a:t>
            </a:fld>
            <a:endParaRPr lang="en-US"/>
          </a:p>
        </p:txBody>
      </p:sp>
    </p:spTree>
    <p:extLst>
      <p:ext uri="{BB962C8B-B14F-4D97-AF65-F5344CB8AC3E}">
        <p14:creationId xmlns:p14="http://schemas.microsoft.com/office/powerpoint/2010/main" val="245647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96</a:t>
            </a:fld>
            <a:endParaRPr lang="en-US"/>
          </a:p>
        </p:txBody>
      </p:sp>
    </p:spTree>
    <p:extLst>
      <p:ext uri="{BB962C8B-B14F-4D97-AF65-F5344CB8AC3E}">
        <p14:creationId xmlns:p14="http://schemas.microsoft.com/office/powerpoint/2010/main" val="589081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100</a:t>
            </a:fld>
            <a:endParaRPr lang="en-US"/>
          </a:p>
        </p:txBody>
      </p:sp>
    </p:spTree>
    <p:extLst>
      <p:ext uri="{BB962C8B-B14F-4D97-AF65-F5344CB8AC3E}">
        <p14:creationId xmlns:p14="http://schemas.microsoft.com/office/powerpoint/2010/main" val="1748917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https://thispointer.com/python-numpy-select-elements-or-indices-by-conditions-from-numpy-array/</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a:t>
            </a:fld>
            <a:endParaRPr lang="en-US"/>
          </a:p>
        </p:txBody>
      </p:sp>
    </p:spTree>
    <p:extLst>
      <p:ext uri="{BB962C8B-B14F-4D97-AF65-F5344CB8AC3E}">
        <p14:creationId xmlns:p14="http://schemas.microsoft.com/office/powerpoint/2010/main" val="200068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11</a:t>
            </a:fld>
            <a:endParaRPr lang="en-US"/>
          </a:p>
        </p:txBody>
      </p:sp>
    </p:spTree>
    <p:extLst>
      <p:ext uri="{BB962C8B-B14F-4D97-AF65-F5344CB8AC3E}">
        <p14:creationId xmlns:p14="http://schemas.microsoft.com/office/powerpoint/2010/main" val="8813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16</a:t>
            </a:fld>
            <a:endParaRPr lang="en-US"/>
          </a:p>
        </p:txBody>
      </p:sp>
    </p:spTree>
    <p:extLst>
      <p:ext uri="{BB962C8B-B14F-4D97-AF65-F5344CB8AC3E}">
        <p14:creationId xmlns:p14="http://schemas.microsoft.com/office/powerpoint/2010/main" val="56018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Scratch aims to explain the idea behind programming. It teaches that programming is about taking a complex task that you want a computer to do, and describing that as a series of specific steps.</a:t>
            </a:r>
          </a:p>
          <a:p>
            <a:r>
              <a:rPr lang="en-US" sz="1200" b="0" i="0" kern="1200" dirty="0">
                <a:solidFill>
                  <a:schemeClr val="tx1"/>
                </a:solidFill>
                <a:effectLst/>
                <a:latin typeface="+mn-lt"/>
                <a:ea typeface="+mn-ea"/>
                <a:cs typeface="+mn-cs"/>
              </a:rPr>
              <a:t>The point of choosing from a set of simple blocks and snapping them together is to give kids an accessible visual metaphor for the concept of programming.</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20</a:t>
            </a:fld>
            <a:endParaRPr lang="en-US"/>
          </a:p>
        </p:txBody>
      </p:sp>
    </p:spTree>
    <p:extLst>
      <p:ext uri="{BB962C8B-B14F-4D97-AF65-F5344CB8AC3E}">
        <p14:creationId xmlns:p14="http://schemas.microsoft.com/office/powerpoint/2010/main" val="41902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21</a:t>
            </a:fld>
            <a:endParaRPr lang="en-US"/>
          </a:p>
        </p:txBody>
      </p:sp>
    </p:spTree>
    <p:extLst>
      <p:ext uri="{BB962C8B-B14F-4D97-AF65-F5344CB8AC3E}">
        <p14:creationId xmlns:p14="http://schemas.microsoft.com/office/powerpoint/2010/main" val="420937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25</a:t>
            </a:fld>
            <a:endParaRPr lang="en-US"/>
          </a:p>
        </p:txBody>
      </p:sp>
    </p:spTree>
    <p:extLst>
      <p:ext uri="{BB962C8B-B14F-4D97-AF65-F5344CB8AC3E}">
        <p14:creationId xmlns:p14="http://schemas.microsoft.com/office/powerpoint/2010/main" val="294057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26</a:t>
            </a:fld>
            <a:endParaRPr lang="en-US"/>
          </a:p>
        </p:txBody>
      </p:sp>
    </p:spTree>
    <p:extLst>
      <p:ext uri="{BB962C8B-B14F-4D97-AF65-F5344CB8AC3E}">
        <p14:creationId xmlns:p14="http://schemas.microsoft.com/office/powerpoint/2010/main" val="197912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553C-3EE9-D143-89C1-9B065F9C34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EF820-9BE5-1F4A-A67E-5C6BDF841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627C1C-E0AC-7748-8C1D-942A3F31B2A9}"/>
              </a:ext>
            </a:extLst>
          </p:cNvPr>
          <p:cNvSpPr>
            <a:spLocks noGrp="1"/>
          </p:cNvSpPr>
          <p:nvPr>
            <p:ph type="dt" sz="half" idx="10"/>
          </p:nvPr>
        </p:nvSpPr>
        <p:spPr/>
        <p:txBody>
          <a:bodyPr/>
          <a:lstStyle/>
          <a:p>
            <a:fld id="{F2BDD3DE-388E-294C-A6C6-43F19CE58FFD}" type="datetime1">
              <a:rPr lang="en-US" smtClean="0"/>
              <a:t>6/29/21</a:t>
            </a:fld>
            <a:endParaRPr lang="en-US"/>
          </a:p>
        </p:txBody>
      </p:sp>
      <p:sp>
        <p:nvSpPr>
          <p:cNvPr id="5" name="Footer Placeholder 4">
            <a:extLst>
              <a:ext uri="{FF2B5EF4-FFF2-40B4-BE49-F238E27FC236}">
                <a16:creationId xmlns:a16="http://schemas.microsoft.com/office/drawing/2014/main" id="{A16F7B79-A5AB-B64B-878B-11BE60035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EE924-5D70-DD45-9B7E-DC96EDF50A0B}"/>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B5740BC1-AABD-1846-9D95-A49526C1D2AE}"/>
              </a:ext>
            </a:extLst>
          </p:cNvPr>
          <p:cNvPicPr/>
          <p:nvPr userDrawn="1"/>
        </p:nvPicPr>
        <p:blipFill>
          <a:blip r:embed="rId2" cstate="print"/>
          <a:stretch>
            <a:fillRect/>
          </a:stretch>
        </p:blipFill>
        <p:spPr>
          <a:xfrm>
            <a:off x="327016" y="347576"/>
            <a:ext cx="1743710" cy="641985"/>
          </a:xfrm>
          <a:prstGeom prst="rect">
            <a:avLst/>
          </a:prstGeom>
        </p:spPr>
      </p:pic>
      <p:sp>
        <p:nvSpPr>
          <p:cNvPr id="8" name="Text Box 2">
            <a:extLst>
              <a:ext uri="{FF2B5EF4-FFF2-40B4-BE49-F238E27FC236}">
                <a16:creationId xmlns:a16="http://schemas.microsoft.com/office/drawing/2014/main" id="{19197F9A-12CF-DF48-A298-E867424559B5}"/>
              </a:ext>
            </a:extLst>
          </p:cNvPr>
          <p:cNvSpPr txBox="1">
            <a:spLocks/>
          </p:cNvSpPr>
          <p:nvPr userDrawn="1"/>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083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388F-295E-4D46-AB53-8A3BBB43FC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9AD60-24DC-E649-873C-9184291D3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6142E-1773-C44C-9E70-A72298C5D762}"/>
              </a:ext>
            </a:extLst>
          </p:cNvPr>
          <p:cNvSpPr>
            <a:spLocks noGrp="1"/>
          </p:cNvSpPr>
          <p:nvPr>
            <p:ph type="dt" sz="half" idx="10"/>
          </p:nvPr>
        </p:nvSpPr>
        <p:spPr/>
        <p:txBody>
          <a:bodyPr/>
          <a:lstStyle/>
          <a:p>
            <a:fld id="{997767B9-EC1C-9B42-878C-A108E02CEEC5}" type="datetime1">
              <a:rPr lang="en-US" smtClean="0"/>
              <a:t>6/29/21</a:t>
            </a:fld>
            <a:endParaRPr lang="en-US"/>
          </a:p>
        </p:txBody>
      </p:sp>
      <p:sp>
        <p:nvSpPr>
          <p:cNvPr id="5" name="Footer Placeholder 4">
            <a:extLst>
              <a:ext uri="{FF2B5EF4-FFF2-40B4-BE49-F238E27FC236}">
                <a16:creationId xmlns:a16="http://schemas.microsoft.com/office/drawing/2014/main" id="{DBD0763F-FEE8-2344-8173-DC74937B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37291-632B-464C-AD95-3B0D812DACD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66319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7E8E5-17EB-914E-A3BF-3B8CCF81B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FDAC5-5B92-AA4F-B037-71E48857FB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9BB22-F113-3144-935F-E70B636E73FE}"/>
              </a:ext>
            </a:extLst>
          </p:cNvPr>
          <p:cNvSpPr>
            <a:spLocks noGrp="1"/>
          </p:cNvSpPr>
          <p:nvPr>
            <p:ph type="dt" sz="half" idx="10"/>
          </p:nvPr>
        </p:nvSpPr>
        <p:spPr/>
        <p:txBody>
          <a:bodyPr/>
          <a:lstStyle/>
          <a:p>
            <a:fld id="{53BAF128-73EA-394D-84F2-9289AEE7CD6C}" type="datetime1">
              <a:rPr lang="en-US" smtClean="0"/>
              <a:t>6/29/21</a:t>
            </a:fld>
            <a:endParaRPr lang="en-US"/>
          </a:p>
        </p:txBody>
      </p:sp>
      <p:sp>
        <p:nvSpPr>
          <p:cNvPr id="5" name="Footer Placeholder 4">
            <a:extLst>
              <a:ext uri="{FF2B5EF4-FFF2-40B4-BE49-F238E27FC236}">
                <a16:creationId xmlns:a16="http://schemas.microsoft.com/office/drawing/2014/main" id="{5C75AEF6-F3E1-0640-A6BD-9ED93453C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474C7-9437-6045-8D8B-96898DE6184D}"/>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3176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227F-ABC8-994D-808A-09BEC5720146}"/>
              </a:ext>
            </a:extLst>
          </p:cNvPr>
          <p:cNvSpPr>
            <a:spLocks noGrp="1"/>
          </p:cNvSpPr>
          <p:nvPr>
            <p:ph type="title"/>
          </p:nvPr>
        </p:nvSpPr>
        <p:spPr>
          <a:xfrm>
            <a:off x="838200" y="641986"/>
            <a:ext cx="10515600" cy="1100318"/>
          </a:xfr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6D101-7A54-384C-8447-C45FADC13D69}"/>
              </a:ext>
            </a:extLst>
          </p:cNvPr>
          <p:cNvSpPr>
            <a:spLocks noGrp="1"/>
          </p:cNvSpPr>
          <p:nvPr>
            <p:ph idx="1"/>
          </p:nvPr>
        </p:nvSpPr>
        <p:spPr>
          <a:xfrm>
            <a:off x="838200" y="200501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3E637BA-31B9-1142-9159-FB2E096CB3C0}"/>
              </a:ext>
            </a:extLst>
          </p:cNvPr>
          <p:cNvSpPr>
            <a:spLocks noGrp="1"/>
          </p:cNvSpPr>
          <p:nvPr>
            <p:ph type="dt" sz="half" idx="10"/>
          </p:nvPr>
        </p:nvSpPr>
        <p:spPr/>
        <p:txBody>
          <a:bodyPr/>
          <a:lstStyle/>
          <a:p>
            <a:fld id="{CD94BFEA-36E8-F14F-956D-9A96F55559D4}" type="datetime1">
              <a:rPr lang="en-US" smtClean="0"/>
              <a:t>6/29/21</a:t>
            </a:fld>
            <a:endParaRPr lang="en-US"/>
          </a:p>
        </p:txBody>
      </p:sp>
      <p:sp>
        <p:nvSpPr>
          <p:cNvPr id="5" name="Footer Placeholder 4">
            <a:extLst>
              <a:ext uri="{FF2B5EF4-FFF2-40B4-BE49-F238E27FC236}">
                <a16:creationId xmlns:a16="http://schemas.microsoft.com/office/drawing/2014/main" id="{A200D4CC-AF66-CB43-8920-D6CEF4648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D53D-0909-4D4E-B0D7-2CCCBCB7D72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A2144301-4BF9-FF41-B8F1-D90DD2B2C2AE}"/>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127586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F234-84CB-4847-9CC6-11E2A0425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70C55-4D2D-D34F-9921-A509EDDC3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6A4A1-4D55-DC4C-BC89-76B02C3FED3D}"/>
              </a:ext>
            </a:extLst>
          </p:cNvPr>
          <p:cNvSpPr>
            <a:spLocks noGrp="1"/>
          </p:cNvSpPr>
          <p:nvPr>
            <p:ph type="dt" sz="half" idx="10"/>
          </p:nvPr>
        </p:nvSpPr>
        <p:spPr/>
        <p:txBody>
          <a:bodyPr/>
          <a:lstStyle/>
          <a:p>
            <a:fld id="{5E95606B-DBF7-E447-A66A-224D7D675806}" type="datetime1">
              <a:rPr lang="en-US" smtClean="0"/>
              <a:t>6/29/21</a:t>
            </a:fld>
            <a:endParaRPr lang="en-US"/>
          </a:p>
        </p:txBody>
      </p:sp>
      <p:sp>
        <p:nvSpPr>
          <p:cNvPr id="5" name="Footer Placeholder 4">
            <a:extLst>
              <a:ext uri="{FF2B5EF4-FFF2-40B4-BE49-F238E27FC236}">
                <a16:creationId xmlns:a16="http://schemas.microsoft.com/office/drawing/2014/main" id="{FFE6A04C-4D81-894F-93EA-E79E664F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D3210-4F5D-6940-ADA9-AFDB04E91A4D}"/>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27A9ECDF-C08C-5541-98D3-B778E19AD158}"/>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575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A0850-53F3-9246-BAD2-05E9444938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7B0102-09D6-F04D-ACEE-41CB07978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F20E8-314F-9640-84A9-ADC7B26A6E47}"/>
              </a:ext>
            </a:extLst>
          </p:cNvPr>
          <p:cNvSpPr>
            <a:spLocks noGrp="1"/>
          </p:cNvSpPr>
          <p:nvPr>
            <p:ph type="dt" sz="half" idx="10"/>
          </p:nvPr>
        </p:nvSpPr>
        <p:spPr/>
        <p:txBody>
          <a:bodyPr/>
          <a:lstStyle/>
          <a:p>
            <a:fld id="{3EA6C40F-2D80-6349-AE24-18D95C7A0033}" type="datetime1">
              <a:rPr lang="en-US" smtClean="0"/>
              <a:t>6/29/21</a:t>
            </a:fld>
            <a:endParaRPr lang="en-US"/>
          </a:p>
        </p:txBody>
      </p:sp>
      <p:sp>
        <p:nvSpPr>
          <p:cNvPr id="6" name="Footer Placeholder 5">
            <a:extLst>
              <a:ext uri="{FF2B5EF4-FFF2-40B4-BE49-F238E27FC236}">
                <a16:creationId xmlns:a16="http://schemas.microsoft.com/office/drawing/2014/main" id="{E4DEB5F5-AB11-D345-858D-BD78AEBDD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85564-2B26-7A4B-A4A9-534078FA0ABF}"/>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8" name="Title 1">
            <a:extLst>
              <a:ext uri="{FF2B5EF4-FFF2-40B4-BE49-F238E27FC236}">
                <a16:creationId xmlns:a16="http://schemas.microsoft.com/office/drawing/2014/main" id="{F9EE49D2-FE76-D24B-9988-DA82B27D5785}"/>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D1729E3-C4FE-1D47-ADB8-D0324DFB2111}"/>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361134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A8003-5EA7-7241-838D-D9D2CBF525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2D7CE-F7DE-024B-9C08-73C439982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104F77-F6FB-4A40-83F5-0817A805F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202AD-748D-AC4F-9955-52F50F217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898D31-E6AB-674C-A09D-8E4DAFE7561E}"/>
              </a:ext>
            </a:extLst>
          </p:cNvPr>
          <p:cNvSpPr>
            <a:spLocks noGrp="1"/>
          </p:cNvSpPr>
          <p:nvPr>
            <p:ph type="dt" sz="half" idx="10"/>
          </p:nvPr>
        </p:nvSpPr>
        <p:spPr/>
        <p:txBody>
          <a:bodyPr/>
          <a:lstStyle/>
          <a:p>
            <a:fld id="{6C7E3E30-C4F8-8044-AA19-D8BB814AC5A7}" type="datetime1">
              <a:rPr lang="en-US" smtClean="0"/>
              <a:t>6/29/21</a:t>
            </a:fld>
            <a:endParaRPr lang="en-US"/>
          </a:p>
        </p:txBody>
      </p:sp>
      <p:sp>
        <p:nvSpPr>
          <p:cNvPr id="8" name="Footer Placeholder 7">
            <a:extLst>
              <a:ext uri="{FF2B5EF4-FFF2-40B4-BE49-F238E27FC236}">
                <a16:creationId xmlns:a16="http://schemas.microsoft.com/office/drawing/2014/main" id="{DF7E1DD8-CF67-4842-AE49-8A6866B8E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D27331-2832-FE4B-9DA1-6DDF62B0B97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10" name="Picture 9">
            <a:extLst>
              <a:ext uri="{FF2B5EF4-FFF2-40B4-BE49-F238E27FC236}">
                <a16:creationId xmlns:a16="http://schemas.microsoft.com/office/drawing/2014/main" id="{F6B1BB64-044D-3341-A767-1B6A1A82C1EB}"/>
              </a:ext>
            </a:extLst>
          </p:cNvPr>
          <p:cNvPicPr/>
          <p:nvPr userDrawn="1"/>
        </p:nvPicPr>
        <p:blipFill>
          <a:blip r:embed="rId2" cstate="print"/>
          <a:stretch>
            <a:fillRect/>
          </a:stretch>
        </p:blipFill>
        <p:spPr>
          <a:xfrm>
            <a:off x="0" y="0"/>
            <a:ext cx="1743710" cy="641985"/>
          </a:xfrm>
          <a:prstGeom prst="rect">
            <a:avLst/>
          </a:prstGeom>
        </p:spPr>
      </p:pic>
      <p:sp>
        <p:nvSpPr>
          <p:cNvPr id="11" name="Title 1">
            <a:extLst>
              <a:ext uri="{FF2B5EF4-FFF2-40B4-BE49-F238E27FC236}">
                <a16:creationId xmlns:a16="http://schemas.microsoft.com/office/drawing/2014/main" id="{45E106F2-EEFA-B740-94E7-FA7BB70CA0DF}"/>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31381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69D9A2-01A5-C845-8E86-CA53567575EE}"/>
              </a:ext>
            </a:extLst>
          </p:cNvPr>
          <p:cNvSpPr>
            <a:spLocks noGrp="1"/>
          </p:cNvSpPr>
          <p:nvPr>
            <p:ph type="dt" sz="half" idx="10"/>
          </p:nvPr>
        </p:nvSpPr>
        <p:spPr/>
        <p:txBody>
          <a:bodyPr/>
          <a:lstStyle/>
          <a:p>
            <a:fld id="{695D2118-836A-524D-8F8B-3ED5FF2C972F}" type="datetime1">
              <a:rPr lang="en-US" smtClean="0"/>
              <a:t>6/29/21</a:t>
            </a:fld>
            <a:endParaRPr lang="en-US"/>
          </a:p>
        </p:txBody>
      </p:sp>
      <p:sp>
        <p:nvSpPr>
          <p:cNvPr id="4" name="Footer Placeholder 3">
            <a:extLst>
              <a:ext uri="{FF2B5EF4-FFF2-40B4-BE49-F238E27FC236}">
                <a16:creationId xmlns:a16="http://schemas.microsoft.com/office/drawing/2014/main" id="{C16E79E3-E0F9-EB46-8537-1FA804DD50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B335CB-6BC6-694D-BCE9-4F421DEFE0E1}"/>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6" name="Title 1">
            <a:extLst>
              <a:ext uri="{FF2B5EF4-FFF2-40B4-BE49-F238E27FC236}">
                <a16:creationId xmlns:a16="http://schemas.microsoft.com/office/drawing/2014/main" id="{C8D0EDEF-EAB9-8944-96BA-D9269E13B3BD}"/>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87A6756D-9C36-9049-B82D-DE900DFA5F63}"/>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7352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EE426-6670-4148-BC6A-93416078AB59}"/>
              </a:ext>
            </a:extLst>
          </p:cNvPr>
          <p:cNvSpPr>
            <a:spLocks noGrp="1"/>
          </p:cNvSpPr>
          <p:nvPr>
            <p:ph type="dt" sz="half" idx="10"/>
          </p:nvPr>
        </p:nvSpPr>
        <p:spPr/>
        <p:txBody>
          <a:bodyPr/>
          <a:lstStyle/>
          <a:p>
            <a:fld id="{1AFBC972-191C-774E-9363-015EB088CA2F}" type="datetime1">
              <a:rPr lang="en-US" smtClean="0"/>
              <a:t>6/29/21</a:t>
            </a:fld>
            <a:endParaRPr lang="en-US"/>
          </a:p>
        </p:txBody>
      </p:sp>
      <p:sp>
        <p:nvSpPr>
          <p:cNvPr id="3" name="Footer Placeholder 2">
            <a:extLst>
              <a:ext uri="{FF2B5EF4-FFF2-40B4-BE49-F238E27FC236}">
                <a16:creationId xmlns:a16="http://schemas.microsoft.com/office/drawing/2014/main" id="{426C9C7A-3C3D-0D40-80F6-F22CC7DFC1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464CD-6C8A-B64F-8E24-DB9B8F98FFF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27499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B4B5-3283-714F-AE22-437156971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FEE15-E406-8249-B36F-D9F36D701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C586C-7B01-9E42-8DFA-93E2F95A9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71D1-4A15-6543-8DFE-EB95438A8EA8}"/>
              </a:ext>
            </a:extLst>
          </p:cNvPr>
          <p:cNvSpPr>
            <a:spLocks noGrp="1"/>
          </p:cNvSpPr>
          <p:nvPr>
            <p:ph type="dt" sz="half" idx="10"/>
          </p:nvPr>
        </p:nvSpPr>
        <p:spPr/>
        <p:txBody>
          <a:bodyPr/>
          <a:lstStyle/>
          <a:p>
            <a:fld id="{B0CCEC1D-688C-F341-84DC-A89150A5B58C}" type="datetime1">
              <a:rPr lang="en-US" smtClean="0"/>
              <a:t>6/29/21</a:t>
            </a:fld>
            <a:endParaRPr lang="en-US"/>
          </a:p>
        </p:txBody>
      </p:sp>
      <p:sp>
        <p:nvSpPr>
          <p:cNvPr id="6" name="Footer Placeholder 5">
            <a:extLst>
              <a:ext uri="{FF2B5EF4-FFF2-40B4-BE49-F238E27FC236}">
                <a16:creationId xmlns:a16="http://schemas.microsoft.com/office/drawing/2014/main" id="{1B04F475-F1A5-924D-A750-78F8DE12B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2AD05F-384D-2744-BD59-D3A0389AE9E5}"/>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775189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F511-0263-DB40-B265-67F0E9848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A31C2-453A-EB4E-94B3-67C9D3E80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76537A8-D35A-AA4B-892E-4041648A8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5D002-016B-9342-AF28-4C2C53554A60}"/>
              </a:ext>
            </a:extLst>
          </p:cNvPr>
          <p:cNvSpPr>
            <a:spLocks noGrp="1"/>
          </p:cNvSpPr>
          <p:nvPr>
            <p:ph type="dt" sz="half" idx="10"/>
          </p:nvPr>
        </p:nvSpPr>
        <p:spPr/>
        <p:txBody>
          <a:bodyPr/>
          <a:lstStyle/>
          <a:p>
            <a:fld id="{0EA395A2-5582-AB47-9BCE-81B5DC2BB6BC}" type="datetime1">
              <a:rPr lang="en-US" smtClean="0"/>
              <a:t>6/29/21</a:t>
            </a:fld>
            <a:endParaRPr lang="en-US"/>
          </a:p>
        </p:txBody>
      </p:sp>
      <p:sp>
        <p:nvSpPr>
          <p:cNvPr id="6" name="Footer Placeholder 5">
            <a:extLst>
              <a:ext uri="{FF2B5EF4-FFF2-40B4-BE49-F238E27FC236}">
                <a16:creationId xmlns:a16="http://schemas.microsoft.com/office/drawing/2014/main" id="{B313EA23-2A8D-1B41-A20F-7263B9EF8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9EB8C-85ED-A74A-9223-15B558CD5FF3}"/>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5674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F7515D-3602-314C-A062-45ED6070F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1BB3AB-0825-7043-8F59-70EAC0D92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BF7269-562A-FC4D-927B-A5D9BE78D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C58A4-8B69-9048-A075-2F51E66DC4FF}" type="datetime1">
              <a:rPr lang="en-US" smtClean="0"/>
              <a:t>6/29/21</a:t>
            </a:fld>
            <a:endParaRPr lang="en-US"/>
          </a:p>
        </p:txBody>
      </p:sp>
      <p:sp>
        <p:nvSpPr>
          <p:cNvPr id="5" name="Footer Placeholder 4">
            <a:extLst>
              <a:ext uri="{FF2B5EF4-FFF2-40B4-BE49-F238E27FC236}">
                <a16:creationId xmlns:a16="http://schemas.microsoft.com/office/drawing/2014/main" id="{8A9F735E-9934-EF41-BDF1-5894A11E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312CC-DABC-2745-9F45-A90F0DB9D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AFE17-2459-B149-9062-561315CCFF90}" type="slidenum">
              <a:rPr lang="en-US" smtClean="0"/>
              <a:t>‹#›</a:t>
            </a:fld>
            <a:endParaRPr lang="en-US"/>
          </a:p>
        </p:txBody>
      </p:sp>
    </p:spTree>
    <p:extLst>
      <p:ext uri="{BB962C8B-B14F-4D97-AF65-F5344CB8AC3E}">
        <p14:creationId xmlns:p14="http://schemas.microsoft.com/office/powerpoint/2010/main" val="1730258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earnpython.org/en/Pandas_Basi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cs.columbia.edu/~verma/classes/ml/lec/lec1_intro_mle_bayes_naive_evaluation.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homepages.inf.ed.ac.uk/imurray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susanli2016/Machine-Learning-with-Python/blob/master/fruit_data_with_colors.tx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0C26-364B-054B-8AAB-A78B9E1F28ED}"/>
              </a:ext>
            </a:extLst>
          </p:cNvPr>
          <p:cNvSpPr>
            <a:spLocks noGrp="1"/>
          </p:cNvSpPr>
          <p:nvPr>
            <p:ph type="ctrTitle"/>
          </p:nvPr>
        </p:nvSpPr>
        <p:spPr>
          <a:xfrm>
            <a:off x="1524000" y="1216617"/>
            <a:ext cx="9144000" cy="2387600"/>
          </a:xfrm>
        </p:spPr>
        <p:txBody>
          <a:bodyPr>
            <a:noAutofit/>
          </a:bodyPr>
          <a:lstStyle/>
          <a:p>
            <a:r>
              <a:rPr lang="en-US" sz="4400" dirty="0"/>
              <a:t>Machine Learning</a:t>
            </a:r>
          </a:p>
        </p:txBody>
      </p:sp>
      <p:sp>
        <p:nvSpPr>
          <p:cNvPr id="3" name="Subtitle 2">
            <a:extLst>
              <a:ext uri="{FF2B5EF4-FFF2-40B4-BE49-F238E27FC236}">
                <a16:creationId xmlns:a16="http://schemas.microsoft.com/office/drawing/2014/main" id="{457E813E-AF32-A741-85A5-C4D167776F6F}"/>
              </a:ext>
            </a:extLst>
          </p:cNvPr>
          <p:cNvSpPr>
            <a:spLocks noGrp="1"/>
          </p:cNvSpPr>
          <p:nvPr>
            <p:ph type="subTitle" idx="1"/>
          </p:nvPr>
        </p:nvSpPr>
        <p:spPr/>
        <p:txBody>
          <a:bodyPr>
            <a:normAutofit lnSpcReduction="10000"/>
          </a:bodyPr>
          <a:lstStyle/>
          <a:p>
            <a:r>
              <a:rPr lang="en-US" dirty="0"/>
              <a:t>Mitra </a:t>
            </a:r>
            <a:r>
              <a:rPr lang="en-US" dirty="0" err="1"/>
              <a:t>Bokaei</a:t>
            </a:r>
            <a:r>
              <a:rPr lang="en-US" dirty="0"/>
              <a:t>, Ph.D.</a:t>
            </a:r>
          </a:p>
          <a:p>
            <a:r>
              <a:rPr lang="en-US" dirty="0"/>
              <a:t>Assistant Professor of Computer Science</a:t>
            </a:r>
          </a:p>
          <a:p>
            <a:r>
              <a:rPr lang="en-US" dirty="0"/>
              <a:t>St. Mary’s University</a:t>
            </a:r>
          </a:p>
          <a:p>
            <a:r>
              <a:rPr lang="en-US" b="1" dirty="0"/>
              <a:t>https://</a:t>
            </a:r>
            <a:r>
              <a:rPr lang="en-US" b="1" dirty="0" err="1"/>
              <a:t>github.com</a:t>
            </a:r>
            <a:r>
              <a:rPr lang="en-US" b="1" dirty="0"/>
              <a:t>/pfv610/ML-camp</a:t>
            </a:r>
          </a:p>
          <a:p>
            <a:endParaRPr lang="en-US" dirty="0"/>
          </a:p>
        </p:txBody>
      </p:sp>
      <p:pic>
        <p:nvPicPr>
          <p:cNvPr id="4" name="Picture 3">
            <a:extLst>
              <a:ext uri="{FF2B5EF4-FFF2-40B4-BE49-F238E27FC236}">
                <a16:creationId xmlns:a16="http://schemas.microsoft.com/office/drawing/2014/main" id="{4290854F-66DF-1E44-95C2-150EC96BDCC8}"/>
              </a:ext>
            </a:extLst>
          </p:cNvPr>
          <p:cNvPicPr/>
          <p:nvPr/>
        </p:nvPicPr>
        <p:blipFill>
          <a:blip r:embed="rId2" cstate="print"/>
          <a:stretch>
            <a:fillRect/>
          </a:stretch>
        </p:blipFill>
        <p:spPr>
          <a:xfrm>
            <a:off x="327016" y="347576"/>
            <a:ext cx="1743710" cy="641985"/>
          </a:xfrm>
          <a:prstGeom prst="rect">
            <a:avLst/>
          </a:prstGeom>
        </p:spPr>
      </p:pic>
      <p:sp>
        <p:nvSpPr>
          <p:cNvPr id="5" name="Text Box 2">
            <a:extLst>
              <a:ext uri="{FF2B5EF4-FFF2-40B4-BE49-F238E27FC236}">
                <a16:creationId xmlns:a16="http://schemas.microsoft.com/office/drawing/2014/main" id="{3C1AAA32-AF48-8346-B881-C1587FFE644E}"/>
              </a:ext>
            </a:extLst>
          </p:cNvPr>
          <p:cNvSpPr txBox="1">
            <a:spLocks/>
          </p:cNvSpPr>
          <p:nvPr/>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dirty="0">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5DE7192-7CDE-824D-B279-349D849E794A}"/>
              </a:ext>
            </a:extLst>
          </p:cNvPr>
          <p:cNvSpPr>
            <a:spLocks noGrp="1"/>
          </p:cNvSpPr>
          <p:nvPr>
            <p:ph type="sldNum" sz="quarter" idx="12"/>
          </p:nvPr>
        </p:nvSpPr>
        <p:spPr/>
        <p:txBody>
          <a:bodyPr/>
          <a:lstStyle/>
          <a:p>
            <a:fld id="{0E9AFE17-2459-B149-9062-561315CCFF90}" type="slidenum">
              <a:rPr lang="en-US" smtClean="0"/>
              <a:t>1</a:t>
            </a:fld>
            <a:endParaRPr lang="en-US"/>
          </a:p>
        </p:txBody>
      </p:sp>
    </p:spTree>
    <p:extLst>
      <p:ext uri="{BB962C8B-B14F-4D97-AF65-F5344CB8AC3E}">
        <p14:creationId xmlns:p14="http://schemas.microsoft.com/office/powerpoint/2010/main" val="39725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0DA7-20B6-A647-A58F-96A0D2AA2BEE}"/>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F29E1250-AFFE-8141-AB5F-32617CB11653}"/>
              </a:ext>
            </a:extLst>
          </p:cNvPr>
          <p:cNvSpPr>
            <a:spLocks noGrp="1"/>
          </p:cNvSpPr>
          <p:nvPr>
            <p:ph idx="1"/>
          </p:nvPr>
        </p:nvSpPr>
        <p:spPr/>
        <p:txBody>
          <a:bodyPr/>
          <a:lstStyle/>
          <a:p>
            <a:r>
              <a:rPr lang="en-US" dirty="0"/>
              <a:t>Ask ten of your classmates for their names, weight in pound, and height inches. </a:t>
            </a:r>
          </a:p>
          <a:p>
            <a:r>
              <a:rPr lang="en-US" dirty="0"/>
              <a:t>Create three lists for names, weight, and height</a:t>
            </a:r>
          </a:p>
          <a:p>
            <a:r>
              <a:rPr lang="en-US" dirty="0"/>
              <a:t>Create three </a:t>
            </a:r>
            <a:r>
              <a:rPr lang="en-US" dirty="0" err="1"/>
              <a:t>Numpy</a:t>
            </a:r>
            <a:r>
              <a:rPr lang="en-US" dirty="0"/>
              <a:t> arrays from name, weight, and height lists</a:t>
            </a:r>
          </a:p>
          <a:p>
            <a:r>
              <a:rPr lang="en-US" dirty="0"/>
              <a:t>Transform weights from pound to kilogram </a:t>
            </a:r>
            <a:r>
              <a:rPr lang="en-US" sz="1800" dirty="0"/>
              <a:t>(divide the mass value by 2.205)</a:t>
            </a:r>
          </a:p>
          <a:p>
            <a:r>
              <a:rPr lang="en-US" dirty="0"/>
              <a:t>Transform height from inches to meters </a:t>
            </a:r>
            <a:r>
              <a:rPr lang="en-US" sz="1800" dirty="0"/>
              <a:t>(divide the length value by 39.37)</a:t>
            </a:r>
          </a:p>
          <a:p>
            <a:r>
              <a:rPr lang="en-US" dirty="0"/>
              <a:t>Print the name </a:t>
            </a:r>
            <a:r>
              <a:rPr lang="en-US" dirty="0" err="1"/>
              <a:t>Numpy</a:t>
            </a:r>
            <a:r>
              <a:rPr lang="en-US" dirty="0"/>
              <a:t> array</a:t>
            </a:r>
          </a:p>
          <a:p>
            <a:r>
              <a:rPr lang="en-US" dirty="0"/>
              <a:t>Calculate and print the BMI</a:t>
            </a:r>
          </a:p>
        </p:txBody>
      </p:sp>
    </p:spTree>
    <p:extLst>
      <p:ext uri="{BB962C8B-B14F-4D97-AF65-F5344CB8AC3E}">
        <p14:creationId xmlns:p14="http://schemas.microsoft.com/office/powerpoint/2010/main" val="98014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D83BD-1DA2-8942-9A53-7AEA5EE88C41}"/>
              </a:ext>
            </a:extLst>
          </p:cNvPr>
          <p:cNvSpPr>
            <a:spLocks noGrp="1"/>
          </p:cNvSpPr>
          <p:nvPr>
            <p:ph type="sldNum" sz="quarter" idx="12"/>
          </p:nvPr>
        </p:nvSpPr>
        <p:spPr/>
        <p:txBody>
          <a:bodyPr/>
          <a:lstStyle/>
          <a:p>
            <a:fld id="{0E9AFE17-2459-B149-9062-561315CCFF90}" type="slidenum">
              <a:rPr lang="en-US" smtClean="0"/>
              <a:t>100</a:t>
            </a:fld>
            <a:endParaRPr lang="en-US"/>
          </a:p>
        </p:txBody>
      </p:sp>
      <p:pic>
        <p:nvPicPr>
          <p:cNvPr id="6" name="Picture 5" descr="Text&#10;&#10;Description automatically generated">
            <a:extLst>
              <a:ext uri="{FF2B5EF4-FFF2-40B4-BE49-F238E27FC236}">
                <a16:creationId xmlns:a16="http://schemas.microsoft.com/office/drawing/2014/main" id="{1DFB01B6-4DE4-2048-BA5F-066AD8602170}"/>
              </a:ext>
            </a:extLst>
          </p:cNvPr>
          <p:cNvPicPr>
            <a:picLocks noChangeAspect="1"/>
          </p:cNvPicPr>
          <p:nvPr/>
        </p:nvPicPr>
        <p:blipFill>
          <a:blip r:embed="rId3"/>
          <a:stretch>
            <a:fillRect/>
          </a:stretch>
        </p:blipFill>
        <p:spPr>
          <a:xfrm>
            <a:off x="2695075" y="369080"/>
            <a:ext cx="6641430" cy="6271320"/>
          </a:xfrm>
          <a:prstGeom prst="rect">
            <a:avLst/>
          </a:prstGeom>
        </p:spPr>
      </p:pic>
    </p:spTree>
    <p:extLst>
      <p:ext uri="{BB962C8B-B14F-4D97-AF65-F5344CB8AC3E}">
        <p14:creationId xmlns:p14="http://schemas.microsoft.com/office/powerpoint/2010/main" val="64290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50C9-52C5-D644-AB96-A4419F30D4B3}"/>
              </a:ext>
            </a:extLst>
          </p:cNvPr>
          <p:cNvSpPr>
            <a:spLocks noGrp="1"/>
          </p:cNvSpPr>
          <p:nvPr>
            <p:ph type="title"/>
          </p:nvPr>
        </p:nvSpPr>
        <p:spPr/>
        <p:txBody>
          <a:bodyPr/>
          <a:lstStyle/>
          <a:p>
            <a:r>
              <a:rPr lang="en-US" dirty="0"/>
              <a:t>Panda </a:t>
            </a:r>
            <a:r>
              <a:rPr lang="en-US" dirty="0" err="1"/>
              <a:t>DataFrames</a:t>
            </a:r>
            <a:endParaRPr lang="en-US" dirty="0"/>
          </a:p>
        </p:txBody>
      </p:sp>
      <p:sp>
        <p:nvSpPr>
          <p:cNvPr id="3" name="Content Placeholder 2">
            <a:extLst>
              <a:ext uri="{FF2B5EF4-FFF2-40B4-BE49-F238E27FC236}">
                <a16:creationId xmlns:a16="http://schemas.microsoft.com/office/drawing/2014/main" id="{F8128858-B812-3F4E-873F-A9046B96421A}"/>
              </a:ext>
            </a:extLst>
          </p:cNvPr>
          <p:cNvSpPr>
            <a:spLocks noGrp="1"/>
          </p:cNvSpPr>
          <p:nvPr>
            <p:ph idx="1"/>
          </p:nvPr>
        </p:nvSpPr>
        <p:spPr>
          <a:xfrm>
            <a:off x="838200" y="1742304"/>
            <a:ext cx="10515600" cy="4351338"/>
          </a:xfrm>
        </p:spPr>
        <p:txBody>
          <a:bodyPr/>
          <a:lstStyle/>
          <a:p>
            <a:r>
              <a:rPr lang="en-US" dirty="0"/>
              <a:t>Pandas is a high-level data manipulation tool </a:t>
            </a:r>
          </a:p>
          <a:p>
            <a:r>
              <a:rPr lang="en-US" dirty="0"/>
              <a:t>It is built on the </a:t>
            </a:r>
            <a:r>
              <a:rPr lang="en-US" dirty="0" err="1"/>
              <a:t>Numpy</a:t>
            </a:r>
            <a:r>
              <a:rPr lang="en-US" dirty="0"/>
              <a:t> package and its key data structure is called the </a:t>
            </a:r>
            <a:r>
              <a:rPr lang="en-US" dirty="0" err="1"/>
              <a:t>DataFrame</a:t>
            </a:r>
            <a:r>
              <a:rPr lang="en-US" dirty="0"/>
              <a:t>. </a:t>
            </a:r>
          </a:p>
          <a:p>
            <a:r>
              <a:rPr lang="en-US" dirty="0" err="1"/>
              <a:t>DataFrames</a:t>
            </a:r>
            <a:r>
              <a:rPr lang="en-US" dirty="0"/>
              <a:t> allow you to store and manipulate tabular data in rows of observations and columns of variables.</a:t>
            </a:r>
          </a:p>
        </p:txBody>
      </p:sp>
      <p:pic>
        <p:nvPicPr>
          <p:cNvPr id="7" name="Picture 6" descr="A screenshot of a cell phone&#10;&#10;Description automatically generated">
            <a:extLst>
              <a:ext uri="{FF2B5EF4-FFF2-40B4-BE49-F238E27FC236}">
                <a16:creationId xmlns:a16="http://schemas.microsoft.com/office/drawing/2014/main" id="{0E767DFD-550D-CB42-AA78-DC4A6557BF9D}"/>
              </a:ext>
            </a:extLst>
          </p:cNvPr>
          <p:cNvPicPr>
            <a:picLocks noChangeAspect="1"/>
          </p:cNvPicPr>
          <p:nvPr/>
        </p:nvPicPr>
        <p:blipFill>
          <a:blip r:embed="rId3"/>
          <a:stretch>
            <a:fillRect/>
          </a:stretch>
        </p:blipFill>
        <p:spPr>
          <a:xfrm>
            <a:off x="1209675" y="3981380"/>
            <a:ext cx="9191625" cy="2848817"/>
          </a:xfrm>
          <a:prstGeom prst="rect">
            <a:avLst/>
          </a:prstGeom>
        </p:spPr>
      </p:pic>
    </p:spTree>
    <p:extLst>
      <p:ext uri="{BB962C8B-B14F-4D97-AF65-F5344CB8AC3E}">
        <p14:creationId xmlns:p14="http://schemas.microsoft.com/office/powerpoint/2010/main" val="24600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67B-DD24-F44A-9961-C5BF14C63046}"/>
              </a:ext>
            </a:extLst>
          </p:cNvPr>
          <p:cNvSpPr>
            <a:spLocks noGrp="1"/>
          </p:cNvSpPr>
          <p:nvPr>
            <p:ph type="title"/>
          </p:nvPr>
        </p:nvSpPr>
        <p:spPr/>
        <p:txBody>
          <a:bodyPr/>
          <a:lstStyle/>
          <a:p>
            <a:r>
              <a:rPr lang="en-US" dirty="0"/>
              <a:t>Creating Pandas</a:t>
            </a:r>
          </a:p>
        </p:txBody>
      </p:sp>
      <p:sp>
        <p:nvSpPr>
          <p:cNvPr id="3" name="Content Placeholder 2">
            <a:extLst>
              <a:ext uri="{FF2B5EF4-FFF2-40B4-BE49-F238E27FC236}">
                <a16:creationId xmlns:a16="http://schemas.microsoft.com/office/drawing/2014/main" id="{82D5A5C2-2B53-9B4B-910A-E503FC8EC676}"/>
              </a:ext>
            </a:extLst>
          </p:cNvPr>
          <p:cNvSpPr>
            <a:spLocks noGrp="1"/>
          </p:cNvSpPr>
          <p:nvPr>
            <p:ph idx="1"/>
          </p:nvPr>
        </p:nvSpPr>
        <p:spPr/>
        <p:txBody>
          <a:bodyPr>
            <a:normAutofit lnSpcReduction="10000"/>
          </a:bodyPr>
          <a:lstStyle/>
          <a:p>
            <a:r>
              <a:rPr lang="en-US" dirty="0"/>
              <a:t>There are several ways to create a </a:t>
            </a:r>
            <a:r>
              <a:rPr lang="en-US" dirty="0" err="1"/>
              <a:t>DataFrame</a:t>
            </a:r>
            <a:r>
              <a:rPr lang="en-US" dirty="0"/>
              <a:t>. One way way is to use a dictionary. For example:</a:t>
            </a:r>
          </a:p>
          <a:p>
            <a:pPr marL="0" indent="0">
              <a:buNone/>
            </a:pPr>
            <a:r>
              <a:rPr lang="en-US" dirty="0" err="1"/>
              <a:t>dict</a:t>
            </a:r>
            <a:r>
              <a:rPr lang="en-US" dirty="0"/>
              <a:t> = {"country": ["Brazil", "Russia", "India", "China", "South Africa"],</a:t>
            </a:r>
          </a:p>
          <a:p>
            <a:pPr marL="0" indent="0">
              <a:buNone/>
            </a:pPr>
            <a:r>
              <a:rPr lang="en-US" dirty="0"/>
              <a:t>       "capital": ["Brasilia", "Moscow", "New </a:t>
            </a:r>
            <a:r>
              <a:rPr lang="en-US" dirty="0" err="1"/>
              <a:t>Dehli</a:t>
            </a:r>
            <a:r>
              <a:rPr lang="en-US" dirty="0"/>
              <a:t>", "Beijing", "Pretoria"],</a:t>
            </a:r>
          </a:p>
          <a:p>
            <a:pPr marL="0" indent="0">
              <a:buNone/>
            </a:pPr>
            <a:r>
              <a:rPr lang="en-US" dirty="0"/>
              <a:t>	"population": [200.4, 143.5, 1252, 1357, 52.98] }</a:t>
            </a:r>
          </a:p>
          <a:p>
            <a:pPr marL="0" indent="0">
              <a:buNone/>
            </a:pPr>
            <a:endParaRPr lang="en-US" dirty="0"/>
          </a:p>
          <a:p>
            <a:pPr marL="0" indent="0">
              <a:buNone/>
            </a:pPr>
            <a:r>
              <a:rPr lang="en-US" dirty="0"/>
              <a:t>import pandas as pd</a:t>
            </a:r>
          </a:p>
          <a:p>
            <a:pPr marL="0" indent="0">
              <a:buNone/>
            </a:pPr>
            <a:r>
              <a:rPr lang="en-US" dirty="0" err="1"/>
              <a:t>brics</a:t>
            </a:r>
            <a:r>
              <a:rPr lang="en-US" dirty="0"/>
              <a:t> = </a:t>
            </a:r>
            <a:r>
              <a:rPr lang="en-US" dirty="0" err="1"/>
              <a:t>pd.DataFrame</a:t>
            </a:r>
            <a:r>
              <a:rPr lang="en-US" dirty="0"/>
              <a:t>(</a:t>
            </a:r>
            <a:r>
              <a:rPr lang="en-US" dirty="0" err="1"/>
              <a:t>dict</a:t>
            </a:r>
            <a:r>
              <a:rPr lang="en-US" dirty="0"/>
              <a:t>)</a:t>
            </a:r>
          </a:p>
          <a:p>
            <a:pPr marL="0" indent="0">
              <a:buNone/>
            </a:pPr>
            <a:r>
              <a:rPr lang="en-US" dirty="0"/>
              <a:t>print(</a:t>
            </a:r>
            <a:r>
              <a:rPr lang="en-US" dirty="0" err="1"/>
              <a:t>brics</a:t>
            </a:r>
            <a:r>
              <a:rPr lang="en-US" dirty="0"/>
              <a:t>)</a:t>
            </a:r>
          </a:p>
        </p:txBody>
      </p:sp>
    </p:spTree>
    <p:extLst>
      <p:ext uri="{BB962C8B-B14F-4D97-AF65-F5344CB8AC3E}">
        <p14:creationId xmlns:p14="http://schemas.microsoft.com/office/powerpoint/2010/main" val="52920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A6F6-7BD6-1F4D-B5E6-145146ACDAAB}"/>
              </a:ext>
            </a:extLst>
          </p:cNvPr>
          <p:cNvSpPr>
            <a:spLocks noGrp="1"/>
          </p:cNvSpPr>
          <p:nvPr>
            <p:ph type="title"/>
          </p:nvPr>
        </p:nvSpPr>
        <p:spPr/>
        <p:txBody>
          <a:bodyPr/>
          <a:lstStyle/>
          <a:p>
            <a:r>
              <a:rPr lang="en-US" dirty="0"/>
              <a:t>Creating Pandas – Cont.</a:t>
            </a:r>
          </a:p>
        </p:txBody>
      </p:sp>
      <p:sp>
        <p:nvSpPr>
          <p:cNvPr id="3" name="Content Placeholder 2">
            <a:extLst>
              <a:ext uri="{FF2B5EF4-FFF2-40B4-BE49-F238E27FC236}">
                <a16:creationId xmlns:a16="http://schemas.microsoft.com/office/drawing/2014/main" id="{44EFCAAE-86CF-8A4D-93C7-D32A48774F2E}"/>
              </a:ext>
            </a:extLst>
          </p:cNvPr>
          <p:cNvSpPr>
            <a:spLocks noGrp="1"/>
          </p:cNvSpPr>
          <p:nvPr>
            <p:ph idx="1"/>
          </p:nvPr>
        </p:nvSpPr>
        <p:spPr/>
        <p:txBody>
          <a:bodyPr>
            <a:normAutofit lnSpcReduction="10000"/>
          </a:bodyPr>
          <a:lstStyle/>
          <a:p>
            <a:r>
              <a:rPr lang="en-US" dirty="0"/>
              <a:t>Another way to create a </a:t>
            </a:r>
            <a:r>
              <a:rPr lang="en-US" dirty="0" err="1"/>
              <a:t>DataFrame</a:t>
            </a:r>
            <a:r>
              <a:rPr lang="en-US" dirty="0"/>
              <a:t> is by importing a csv file using Pandas.</a:t>
            </a:r>
          </a:p>
          <a:p>
            <a:r>
              <a:rPr lang="en-US" dirty="0">
                <a:hlinkClick r:id="rId2"/>
              </a:rPr>
              <a:t>https://www.learnpython.org/en/Pandas_Basics</a:t>
            </a:r>
            <a:endParaRPr lang="en-US" dirty="0"/>
          </a:p>
          <a:p>
            <a:pPr marL="0" indent="0">
              <a:buNone/>
            </a:pPr>
            <a:r>
              <a:rPr lang="en-US" dirty="0">
                <a:solidFill>
                  <a:schemeClr val="bg2">
                    <a:lumMod val="75000"/>
                  </a:schemeClr>
                </a:solidFill>
              </a:rPr>
              <a:t># Import pandas as pd</a:t>
            </a:r>
          </a:p>
          <a:p>
            <a:pPr marL="0" indent="0">
              <a:buNone/>
            </a:pPr>
            <a:r>
              <a:rPr lang="en-US" dirty="0"/>
              <a:t>import pandas as pd</a:t>
            </a:r>
          </a:p>
          <a:p>
            <a:pPr marL="0" indent="0">
              <a:buNone/>
            </a:pPr>
            <a:r>
              <a:rPr lang="en-US" dirty="0">
                <a:solidFill>
                  <a:schemeClr val="bg2">
                    <a:lumMod val="75000"/>
                  </a:schemeClr>
                </a:solidFill>
              </a:rPr>
              <a:t># Import the </a:t>
            </a:r>
            <a:r>
              <a:rPr lang="en-US" dirty="0" err="1">
                <a:solidFill>
                  <a:schemeClr val="bg2">
                    <a:lumMod val="75000"/>
                  </a:schemeClr>
                </a:solidFill>
              </a:rPr>
              <a:t>cars.csv</a:t>
            </a:r>
            <a:r>
              <a:rPr lang="en-US" dirty="0">
                <a:solidFill>
                  <a:schemeClr val="bg2">
                    <a:lumMod val="75000"/>
                  </a:schemeClr>
                </a:solidFill>
              </a:rPr>
              <a:t> data: cars</a:t>
            </a:r>
          </a:p>
          <a:p>
            <a:pPr marL="0" indent="0">
              <a:buNone/>
            </a:pPr>
            <a:r>
              <a:rPr lang="en-US" dirty="0"/>
              <a:t>cars = </a:t>
            </a:r>
            <a:r>
              <a:rPr lang="en-US" dirty="0" err="1"/>
              <a:t>pd.read_csv</a:t>
            </a:r>
            <a:r>
              <a:rPr lang="en-US" dirty="0"/>
              <a:t>('</a:t>
            </a:r>
            <a:r>
              <a:rPr lang="en-US" dirty="0" err="1"/>
              <a:t>cars.csv</a:t>
            </a:r>
            <a:r>
              <a:rPr lang="en-US" dirty="0"/>
              <a:t>')</a:t>
            </a:r>
          </a:p>
          <a:p>
            <a:pPr marL="0" indent="0">
              <a:buNone/>
            </a:pPr>
            <a:r>
              <a:rPr lang="en-US" dirty="0">
                <a:solidFill>
                  <a:schemeClr val="bg2">
                    <a:lumMod val="75000"/>
                  </a:schemeClr>
                </a:solidFill>
              </a:rPr>
              <a:t># Print out cars</a:t>
            </a:r>
          </a:p>
          <a:p>
            <a:pPr marL="0" indent="0">
              <a:buNone/>
            </a:pPr>
            <a:r>
              <a:rPr lang="en-US" dirty="0"/>
              <a:t>print(cars)</a:t>
            </a:r>
          </a:p>
        </p:txBody>
      </p:sp>
    </p:spTree>
    <p:extLst>
      <p:ext uri="{BB962C8B-B14F-4D97-AF65-F5344CB8AC3E}">
        <p14:creationId xmlns:p14="http://schemas.microsoft.com/office/powerpoint/2010/main" val="166753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0D5-EAED-304C-AEA2-2BE445EE1679}"/>
              </a:ext>
            </a:extLst>
          </p:cNvPr>
          <p:cNvSpPr>
            <a:spLocks noGrp="1"/>
          </p:cNvSpPr>
          <p:nvPr>
            <p:ph type="title"/>
          </p:nvPr>
        </p:nvSpPr>
        <p:spPr/>
        <p:txBody>
          <a:bodyPr/>
          <a:lstStyle/>
          <a:p>
            <a:r>
              <a:rPr lang="en-US" dirty="0"/>
              <a:t>Script Output</a:t>
            </a:r>
          </a:p>
        </p:txBody>
      </p:sp>
      <p:sp>
        <p:nvSpPr>
          <p:cNvPr id="3" name="Content Placeholder 2">
            <a:extLst>
              <a:ext uri="{FF2B5EF4-FFF2-40B4-BE49-F238E27FC236}">
                <a16:creationId xmlns:a16="http://schemas.microsoft.com/office/drawing/2014/main" id="{81DE5683-52CB-4E47-AD5C-3B826F7EF0E9}"/>
              </a:ext>
            </a:extLst>
          </p:cNvPr>
          <p:cNvSpPr>
            <a:spLocks noGrp="1"/>
          </p:cNvSpPr>
          <p:nvPr>
            <p:ph idx="1"/>
          </p:nvPr>
        </p:nvSpPr>
        <p:spPr/>
        <p:txBody>
          <a:bodyPr>
            <a:normAutofit/>
          </a:bodyPr>
          <a:lstStyle/>
          <a:p>
            <a:pPr marL="0" indent="0">
              <a:buNone/>
            </a:pPr>
            <a:r>
              <a:rPr lang="en-US" dirty="0"/>
              <a:t>      </a:t>
            </a:r>
          </a:p>
        </p:txBody>
      </p:sp>
      <p:graphicFrame>
        <p:nvGraphicFramePr>
          <p:cNvPr id="4" name="Table 3">
            <a:extLst>
              <a:ext uri="{FF2B5EF4-FFF2-40B4-BE49-F238E27FC236}">
                <a16:creationId xmlns:a16="http://schemas.microsoft.com/office/drawing/2014/main" id="{8FAF7137-7AFC-9B43-A4AC-72E851500601}"/>
              </a:ext>
            </a:extLst>
          </p:cNvPr>
          <p:cNvGraphicFramePr>
            <a:graphicFrameLocks noGrp="1"/>
          </p:cNvGraphicFramePr>
          <p:nvPr/>
        </p:nvGraphicFramePr>
        <p:xfrm>
          <a:off x="1660525" y="2882741"/>
          <a:ext cx="8128000" cy="29667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86873148"/>
                    </a:ext>
                  </a:extLst>
                </a:gridCol>
                <a:gridCol w="1625600">
                  <a:extLst>
                    <a:ext uri="{9D8B030D-6E8A-4147-A177-3AD203B41FA5}">
                      <a16:colId xmlns:a16="http://schemas.microsoft.com/office/drawing/2014/main" val="4141122915"/>
                    </a:ext>
                  </a:extLst>
                </a:gridCol>
                <a:gridCol w="1625600">
                  <a:extLst>
                    <a:ext uri="{9D8B030D-6E8A-4147-A177-3AD203B41FA5}">
                      <a16:colId xmlns:a16="http://schemas.microsoft.com/office/drawing/2014/main" val="4002418258"/>
                    </a:ext>
                  </a:extLst>
                </a:gridCol>
                <a:gridCol w="1625600">
                  <a:extLst>
                    <a:ext uri="{9D8B030D-6E8A-4147-A177-3AD203B41FA5}">
                      <a16:colId xmlns:a16="http://schemas.microsoft.com/office/drawing/2014/main" val="3195197490"/>
                    </a:ext>
                  </a:extLst>
                </a:gridCol>
                <a:gridCol w="1625600">
                  <a:extLst>
                    <a:ext uri="{9D8B030D-6E8A-4147-A177-3AD203B41FA5}">
                      <a16:colId xmlns:a16="http://schemas.microsoft.com/office/drawing/2014/main" val="2496844872"/>
                    </a:ext>
                  </a:extLst>
                </a:gridCol>
              </a:tblGrid>
              <a:tr h="370840">
                <a:tc>
                  <a:txBody>
                    <a:bodyPr/>
                    <a:lstStyle/>
                    <a:p>
                      <a:endParaRPr lang="en-US" dirty="0"/>
                    </a:p>
                  </a:txBody>
                  <a:tcPr/>
                </a:tc>
                <a:tc>
                  <a:txBody>
                    <a:bodyPr/>
                    <a:lstStyle/>
                    <a:p>
                      <a:r>
                        <a:rPr lang="en-US" dirty="0"/>
                        <a:t>Unnamed:0</a:t>
                      </a:r>
                    </a:p>
                  </a:txBody>
                  <a:tcPr/>
                </a:tc>
                <a:tc>
                  <a:txBody>
                    <a:bodyPr/>
                    <a:lstStyle/>
                    <a:p>
                      <a:r>
                        <a:rPr lang="en-US" dirty="0" err="1"/>
                        <a:t>Cars_per_cap</a:t>
                      </a:r>
                      <a:endParaRPr lang="en-US" dirty="0"/>
                    </a:p>
                  </a:txBody>
                  <a:tcPr/>
                </a:tc>
                <a:tc>
                  <a:txBody>
                    <a:bodyPr/>
                    <a:lstStyle/>
                    <a:p>
                      <a:r>
                        <a:rPr lang="en-US" dirty="0"/>
                        <a:t>Country</a:t>
                      </a:r>
                    </a:p>
                  </a:txBody>
                  <a:tcPr/>
                </a:tc>
                <a:tc>
                  <a:txBody>
                    <a:bodyPr/>
                    <a:lstStyle/>
                    <a:p>
                      <a:r>
                        <a:rPr lang="en-US" dirty="0" err="1"/>
                        <a:t>Drives_right</a:t>
                      </a:r>
                      <a:endParaRPr lang="en-US" dirty="0"/>
                    </a:p>
                  </a:txBody>
                  <a:tcPr/>
                </a:tc>
                <a:extLst>
                  <a:ext uri="{0D108BD9-81ED-4DB2-BD59-A6C34878D82A}">
                    <a16:rowId xmlns:a16="http://schemas.microsoft.com/office/drawing/2014/main" val="4043917744"/>
                  </a:ext>
                </a:extLst>
              </a:tr>
              <a:tr h="370840">
                <a:tc>
                  <a:txBody>
                    <a:bodyPr/>
                    <a:lstStyle/>
                    <a:p>
                      <a:r>
                        <a:rPr lang="en-US" dirty="0"/>
                        <a:t>0</a:t>
                      </a:r>
                    </a:p>
                  </a:txBody>
                  <a:tcPr/>
                </a:tc>
                <a:tc>
                  <a:txBody>
                    <a:bodyPr/>
                    <a:lstStyle/>
                    <a:p>
                      <a:r>
                        <a:rPr lang="en-US" dirty="0"/>
                        <a:t>US</a:t>
                      </a:r>
                    </a:p>
                  </a:txBody>
                  <a:tcPr/>
                </a:tc>
                <a:tc>
                  <a:txBody>
                    <a:bodyPr/>
                    <a:lstStyle/>
                    <a:p>
                      <a:r>
                        <a:rPr lang="en-US" dirty="0"/>
                        <a:t>809</a:t>
                      </a:r>
                    </a:p>
                  </a:txBody>
                  <a:tcPr/>
                </a:tc>
                <a:tc>
                  <a:txBody>
                    <a:bodyPr/>
                    <a:lstStyle/>
                    <a:p>
                      <a:r>
                        <a:rPr lang="en-US" dirty="0"/>
                        <a:t>United States</a:t>
                      </a:r>
                    </a:p>
                  </a:txBody>
                  <a:tcPr/>
                </a:tc>
                <a:tc>
                  <a:txBody>
                    <a:bodyPr/>
                    <a:lstStyle/>
                    <a:p>
                      <a:r>
                        <a:rPr lang="en-US" dirty="0"/>
                        <a:t>True</a:t>
                      </a:r>
                    </a:p>
                  </a:txBody>
                  <a:tcPr/>
                </a:tc>
                <a:extLst>
                  <a:ext uri="{0D108BD9-81ED-4DB2-BD59-A6C34878D82A}">
                    <a16:rowId xmlns:a16="http://schemas.microsoft.com/office/drawing/2014/main" val="1404082794"/>
                  </a:ext>
                </a:extLst>
              </a:tr>
              <a:tr h="370840">
                <a:tc>
                  <a:txBody>
                    <a:bodyPr/>
                    <a:lstStyle/>
                    <a:p>
                      <a:r>
                        <a:rPr lang="en-US" dirty="0"/>
                        <a:t>1</a:t>
                      </a:r>
                    </a:p>
                  </a:txBody>
                  <a:tcPr/>
                </a:tc>
                <a:tc>
                  <a:txBody>
                    <a:bodyPr/>
                    <a:lstStyle/>
                    <a:p>
                      <a:r>
                        <a:rPr lang="en-US" dirty="0"/>
                        <a:t>AUS</a:t>
                      </a:r>
                    </a:p>
                  </a:txBody>
                  <a:tcPr/>
                </a:tc>
                <a:tc>
                  <a:txBody>
                    <a:bodyPr/>
                    <a:lstStyle/>
                    <a:p>
                      <a:r>
                        <a:rPr lang="en-US" dirty="0"/>
                        <a:t>731</a:t>
                      </a:r>
                    </a:p>
                  </a:txBody>
                  <a:tcPr/>
                </a:tc>
                <a:tc>
                  <a:txBody>
                    <a:bodyPr/>
                    <a:lstStyle/>
                    <a:p>
                      <a:r>
                        <a:rPr lang="en-US" dirty="0"/>
                        <a:t>Australia</a:t>
                      </a:r>
                    </a:p>
                  </a:txBody>
                  <a:tcPr/>
                </a:tc>
                <a:tc>
                  <a:txBody>
                    <a:bodyPr/>
                    <a:lstStyle/>
                    <a:p>
                      <a:r>
                        <a:rPr lang="en-US" dirty="0"/>
                        <a:t>False</a:t>
                      </a:r>
                    </a:p>
                  </a:txBody>
                  <a:tcPr/>
                </a:tc>
                <a:extLst>
                  <a:ext uri="{0D108BD9-81ED-4DB2-BD59-A6C34878D82A}">
                    <a16:rowId xmlns:a16="http://schemas.microsoft.com/office/drawing/2014/main" val="544114083"/>
                  </a:ext>
                </a:extLst>
              </a:tr>
              <a:tr h="370840">
                <a:tc>
                  <a:txBody>
                    <a:bodyPr/>
                    <a:lstStyle/>
                    <a:p>
                      <a:r>
                        <a:rPr lang="en-US" dirty="0"/>
                        <a:t>2</a:t>
                      </a:r>
                    </a:p>
                  </a:txBody>
                  <a:tcPr/>
                </a:tc>
                <a:tc>
                  <a:txBody>
                    <a:bodyPr/>
                    <a:lstStyle/>
                    <a:p>
                      <a:r>
                        <a:rPr lang="en-US" dirty="0"/>
                        <a:t>JAP</a:t>
                      </a:r>
                    </a:p>
                  </a:txBody>
                  <a:tcPr/>
                </a:tc>
                <a:tc>
                  <a:txBody>
                    <a:bodyPr/>
                    <a:lstStyle/>
                    <a:p>
                      <a:r>
                        <a:rPr lang="en-US" dirty="0"/>
                        <a:t>588</a:t>
                      </a:r>
                    </a:p>
                  </a:txBody>
                  <a:tcPr/>
                </a:tc>
                <a:tc>
                  <a:txBody>
                    <a:bodyPr/>
                    <a:lstStyle/>
                    <a:p>
                      <a:r>
                        <a:rPr lang="en-US" dirty="0"/>
                        <a:t>Japan</a:t>
                      </a:r>
                    </a:p>
                  </a:txBody>
                  <a:tcPr/>
                </a:tc>
                <a:tc>
                  <a:txBody>
                    <a:bodyPr/>
                    <a:lstStyle/>
                    <a:p>
                      <a:r>
                        <a:rPr lang="en-US" dirty="0"/>
                        <a:t>False</a:t>
                      </a:r>
                    </a:p>
                  </a:txBody>
                  <a:tcPr/>
                </a:tc>
                <a:extLst>
                  <a:ext uri="{0D108BD9-81ED-4DB2-BD59-A6C34878D82A}">
                    <a16:rowId xmlns:a16="http://schemas.microsoft.com/office/drawing/2014/main" val="183798125"/>
                  </a:ext>
                </a:extLst>
              </a:tr>
              <a:tr h="370840">
                <a:tc>
                  <a:txBody>
                    <a:bodyPr/>
                    <a:lstStyle/>
                    <a:p>
                      <a:r>
                        <a:rPr lang="en-US" dirty="0"/>
                        <a:t>3</a:t>
                      </a:r>
                    </a:p>
                  </a:txBody>
                  <a:tcPr/>
                </a:tc>
                <a:tc>
                  <a:txBody>
                    <a:bodyPr/>
                    <a:lstStyle/>
                    <a:p>
                      <a:r>
                        <a:rPr lang="en-US" dirty="0"/>
                        <a:t>IN</a:t>
                      </a:r>
                    </a:p>
                  </a:txBody>
                  <a:tcPr/>
                </a:tc>
                <a:tc>
                  <a:txBody>
                    <a:bodyPr/>
                    <a:lstStyle/>
                    <a:p>
                      <a:r>
                        <a:rPr lang="en-US" dirty="0"/>
                        <a:t>18</a:t>
                      </a:r>
                    </a:p>
                  </a:txBody>
                  <a:tcPr/>
                </a:tc>
                <a:tc>
                  <a:txBody>
                    <a:bodyPr/>
                    <a:lstStyle/>
                    <a:p>
                      <a:r>
                        <a:rPr lang="en-US" dirty="0"/>
                        <a:t>India</a:t>
                      </a:r>
                    </a:p>
                  </a:txBody>
                  <a:tcPr/>
                </a:tc>
                <a:tc>
                  <a:txBody>
                    <a:bodyPr/>
                    <a:lstStyle/>
                    <a:p>
                      <a:r>
                        <a:rPr lang="en-US" dirty="0"/>
                        <a:t>False</a:t>
                      </a:r>
                    </a:p>
                  </a:txBody>
                  <a:tcPr/>
                </a:tc>
                <a:extLst>
                  <a:ext uri="{0D108BD9-81ED-4DB2-BD59-A6C34878D82A}">
                    <a16:rowId xmlns:a16="http://schemas.microsoft.com/office/drawing/2014/main" val="1244342355"/>
                  </a:ext>
                </a:extLst>
              </a:tr>
              <a:tr h="370840">
                <a:tc>
                  <a:txBody>
                    <a:bodyPr/>
                    <a:lstStyle/>
                    <a:p>
                      <a:r>
                        <a:rPr lang="en-US" dirty="0"/>
                        <a:t>4</a:t>
                      </a:r>
                    </a:p>
                  </a:txBody>
                  <a:tcPr/>
                </a:tc>
                <a:tc>
                  <a:txBody>
                    <a:bodyPr/>
                    <a:lstStyle/>
                    <a:p>
                      <a:r>
                        <a:rPr lang="en-US" dirty="0"/>
                        <a:t>RU</a:t>
                      </a:r>
                    </a:p>
                  </a:txBody>
                  <a:tcPr/>
                </a:tc>
                <a:tc>
                  <a:txBody>
                    <a:bodyPr/>
                    <a:lstStyle/>
                    <a:p>
                      <a:r>
                        <a:rPr lang="en-US" dirty="0"/>
                        <a:t>200</a:t>
                      </a:r>
                    </a:p>
                  </a:txBody>
                  <a:tcPr/>
                </a:tc>
                <a:tc>
                  <a:txBody>
                    <a:bodyPr/>
                    <a:lstStyle/>
                    <a:p>
                      <a:r>
                        <a:rPr lang="en-US" dirty="0"/>
                        <a:t>Russia</a:t>
                      </a:r>
                    </a:p>
                  </a:txBody>
                  <a:tcPr/>
                </a:tc>
                <a:tc>
                  <a:txBody>
                    <a:bodyPr/>
                    <a:lstStyle/>
                    <a:p>
                      <a:r>
                        <a:rPr lang="en-US" dirty="0"/>
                        <a:t>True</a:t>
                      </a:r>
                    </a:p>
                  </a:txBody>
                  <a:tcPr/>
                </a:tc>
                <a:extLst>
                  <a:ext uri="{0D108BD9-81ED-4DB2-BD59-A6C34878D82A}">
                    <a16:rowId xmlns:a16="http://schemas.microsoft.com/office/drawing/2014/main" val="3138703390"/>
                  </a:ext>
                </a:extLst>
              </a:tr>
              <a:tr h="370840">
                <a:tc>
                  <a:txBody>
                    <a:bodyPr/>
                    <a:lstStyle/>
                    <a:p>
                      <a:r>
                        <a:rPr lang="en-US" dirty="0"/>
                        <a:t>5</a:t>
                      </a:r>
                    </a:p>
                  </a:txBody>
                  <a:tcPr/>
                </a:tc>
                <a:tc>
                  <a:txBody>
                    <a:bodyPr/>
                    <a:lstStyle/>
                    <a:p>
                      <a:r>
                        <a:rPr lang="en-US" dirty="0"/>
                        <a:t>MOR</a:t>
                      </a:r>
                    </a:p>
                  </a:txBody>
                  <a:tcPr/>
                </a:tc>
                <a:tc>
                  <a:txBody>
                    <a:bodyPr/>
                    <a:lstStyle/>
                    <a:p>
                      <a:r>
                        <a:rPr lang="en-US" dirty="0"/>
                        <a:t>70</a:t>
                      </a:r>
                    </a:p>
                  </a:txBody>
                  <a:tcPr/>
                </a:tc>
                <a:tc>
                  <a:txBody>
                    <a:bodyPr/>
                    <a:lstStyle/>
                    <a:p>
                      <a:r>
                        <a:rPr lang="en-US" dirty="0"/>
                        <a:t>Morocco</a:t>
                      </a:r>
                    </a:p>
                  </a:txBody>
                  <a:tcPr/>
                </a:tc>
                <a:tc>
                  <a:txBody>
                    <a:bodyPr/>
                    <a:lstStyle/>
                    <a:p>
                      <a:r>
                        <a:rPr lang="en-US" dirty="0"/>
                        <a:t>True</a:t>
                      </a:r>
                    </a:p>
                  </a:txBody>
                  <a:tcPr/>
                </a:tc>
                <a:extLst>
                  <a:ext uri="{0D108BD9-81ED-4DB2-BD59-A6C34878D82A}">
                    <a16:rowId xmlns:a16="http://schemas.microsoft.com/office/drawing/2014/main" val="3403248534"/>
                  </a:ext>
                </a:extLst>
              </a:tr>
              <a:tr h="370840">
                <a:tc>
                  <a:txBody>
                    <a:bodyPr/>
                    <a:lstStyle/>
                    <a:p>
                      <a:r>
                        <a:rPr lang="en-US" dirty="0"/>
                        <a:t>6</a:t>
                      </a:r>
                    </a:p>
                  </a:txBody>
                  <a:tcPr/>
                </a:tc>
                <a:tc>
                  <a:txBody>
                    <a:bodyPr/>
                    <a:lstStyle/>
                    <a:p>
                      <a:r>
                        <a:rPr lang="en-US" dirty="0"/>
                        <a:t>EG</a:t>
                      </a:r>
                    </a:p>
                  </a:txBody>
                  <a:tcPr/>
                </a:tc>
                <a:tc>
                  <a:txBody>
                    <a:bodyPr/>
                    <a:lstStyle/>
                    <a:p>
                      <a:r>
                        <a:rPr lang="en-US" dirty="0"/>
                        <a:t>45</a:t>
                      </a:r>
                    </a:p>
                  </a:txBody>
                  <a:tcPr/>
                </a:tc>
                <a:tc>
                  <a:txBody>
                    <a:bodyPr/>
                    <a:lstStyle/>
                    <a:p>
                      <a:r>
                        <a:rPr lang="en-US" dirty="0"/>
                        <a:t>Egypt</a:t>
                      </a:r>
                    </a:p>
                  </a:txBody>
                  <a:tcPr/>
                </a:tc>
                <a:tc>
                  <a:txBody>
                    <a:bodyPr/>
                    <a:lstStyle/>
                    <a:p>
                      <a:r>
                        <a:rPr lang="en-US" dirty="0"/>
                        <a:t>True</a:t>
                      </a:r>
                    </a:p>
                  </a:txBody>
                  <a:tcPr/>
                </a:tc>
                <a:extLst>
                  <a:ext uri="{0D108BD9-81ED-4DB2-BD59-A6C34878D82A}">
                    <a16:rowId xmlns:a16="http://schemas.microsoft.com/office/drawing/2014/main" val="655684987"/>
                  </a:ext>
                </a:extLst>
              </a:tr>
            </a:tbl>
          </a:graphicData>
        </a:graphic>
      </p:graphicFrame>
    </p:spTree>
    <p:extLst>
      <p:ext uri="{BB962C8B-B14F-4D97-AF65-F5344CB8AC3E}">
        <p14:creationId xmlns:p14="http://schemas.microsoft.com/office/powerpoint/2010/main" val="134194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881-45E1-924C-ADA3-64E22310A210}"/>
              </a:ext>
            </a:extLst>
          </p:cNvPr>
          <p:cNvSpPr>
            <a:spLocks noGrp="1"/>
          </p:cNvSpPr>
          <p:nvPr>
            <p:ph type="title"/>
          </p:nvPr>
        </p:nvSpPr>
        <p:spPr/>
        <p:txBody>
          <a:bodyPr/>
          <a:lstStyle/>
          <a:p>
            <a:r>
              <a:rPr lang="en-US" dirty="0"/>
              <a:t>Indexing </a:t>
            </a:r>
            <a:r>
              <a:rPr lang="en-US" dirty="0" err="1"/>
              <a:t>DataFrames</a:t>
            </a:r>
            <a:endParaRPr lang="en-US" dirty="0"/>
          </a:p>
        </p:txBody>
      </p:sp>
      <p:sp>
        <p:nvSpPr>
          <p:cNvPr id="3" name="Content Placeholder 2">
            <a:extLst>
              <a:ext uri="{FF2B5EF4-FFF2-40B4-BE49-F238E27FC236}">
                <a16:creationId xmlns:a16="http://schemas.microsoft.com/office/drawing/2014/main" id="{BB5B4BE9-2268-9B4F-8717-3A955B94998E}"/>
              </a:ext>
            </a:extLst>
          </p:cNvPr>
          <p:cNvSpPr>
            <a:spLocks noGrp="1"/>
          </p:cNvSpPr>
          <p:nvPr>
            <p:ph idx="1"/>
          </p:nvPr>
        </p:nvSpPr>
        <p:spPr>
          <a:xfrm>
            <a:off x="838200" y="1543049"/>
            <a:ext cx="10515600" cy="5172075"/>
          </a:xfrm>
        </p:spPr>
        <p:txBody>
          <a:bodyPr>
            <a:normAutofit fontScale="62500" lnSpcReduction="20000"/>
          </a:bodyPr>
          <a:lstStyle/>
          <a:p>
            <a:r>
              <a:rPr lang="en-US" sz="4500" dirty="0"/>
              <a:t>To extract specific columns, we can use square brackets as series or </a:t>
            </a:r>
            <a:r>
              <a:rPr lang="en-US" sz="4500" dirty="0" err="1"/>
              <a:t>DataFrames</a:t>
            </a:r>
            <a:r>
              <a:rPr lang="en-US" sz="4500" dirty="0"/>
              <a:t> (</a:t>
            </a:r>
            <a:r>
              <a:rPr lang="en-US" sz="4800" dirty="0">
                <a:hlinkClick r:id="rId2"/>
              </a:rPr>
              <a:t>https://www.learnpython.org/en/Pandas_Basics</a:t>
            </a:r>
            <a:r>
              <a:rPr lang="en-US" sz="4800" dirty="0"/>
              <a:t>)</a:t>
            </a:r>
            <a:endParaRPr lang="en-US" sz="4500" dirty="0"/>
          </a:p>
          <a:p>
            <a:pPr marL="0" indent="0">
              <a:buNone/>
            </a:pPr>
            <a:endParaRPr lang="en-US" dirty="0"/>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country column as Pandas Series</a:t>
            </a: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country column as Pandas </a:t>
            </a:r>
            <a:r>
              <a:rPr lang="en-US" dirty="0" err="1">
                <a:solidFill>
                  <a:schemeClr val="bg2">
                    <a:lumMod val="75000"/>
                  </a:schemeClr>
                </a:solidFill>
              </a:rPr>
              <a:t>DataFrame</a:t>
            </a:r>
            <a:endParaRPr lang="en-US" dirty="0">
              <a:solidFill>
                <a:schemeClr val="bg2">
                  <a:lumMod val="75000"/>
                </a:schemeClr>
              </a:solidFill>
            </a:endParaRP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a:t>
            </a:r>
            <a:r>
              <a:rPr lang="en-US" dirty="0" err="1">
                <a:solidFill>
                  <a:schemeClr val="bg2">
                    <a:lumMod val="75000"/>
                  </a:schemeClr>
                </a:solidFill>
              </a:rPr>
              <a:t>DataFrame</a:t>
            </a:r>
            <a:r>
              <a:rPr lang="en-US" dirty="0">
                <a:solidFill>
                  <a:schemeClr val="bg2">
                    <a:lumMod val="75000"/>
                  </a:schemeClr>
                </a:solidFill>
              </a:rPr>
              <a:t> with country and </a:t>
            </a:r>
            <a:r>
              <a:rPr lang="en-US" dirty="0" err="1">
                <a:solidFill>
                  <a:schemeClr val="bg2">
                    <a:lumMod val="75000"/>
                  </a:schemeClr>
                </a:solidFill>
              </a:rPr>
              <a:t>drives_right</a:t>
            </a:r>
            <a:r>
              <a:rPr lang="en-US" dirty="0">
                <a:solidFill>
                  <a:schemeClr val="bg2">
                    <a:lumMod val="75000"/>
                  </a:schemeClr>
                </a:solidFill>
              </a:rPr>
              <a:t> columns</a:t>
            </a:r>
          </a:p>
          <a:p>
            <a:pPr marL="0" indent="0">
              <a:buNone/>
            </a:pPr>
            <a:r>
              <a:rPr lang="en-US" dirty="0"/>
              <a:t>print(cars[['</a:t>
            </a:r>
            <a:r>
              <a:rPr lang="en-US" dirty="0" err="1"/>
              <a:t>cars_per_cap</a:t>
            </a:r>
            <a:r>
              <a:rPr lang="en-US" dirty="0"/>
              <a:t>', 'country']])</a:t>
            </a:r>
          </a:p>
        </p:txBody>
      </p:sp>
    </p:spTree>
    <p:extLst>
      <p:ext uri="{BB962C8B-B14F-4D97-AF65-F5344CB8AC3E}">
        <p14:creationId xmlns:p14="http://schemas.microsoft.com/office/powerpoint/2010/main" val="49940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992F-B392-FC45-8695-4A083C56DD0F}"/>
              </a:ext>
            </a:extLst>
          </p:cNvPr>
          <p:cNvSpPr>
            <a:spLocks noGrp="1"/>
          </p:cNvSpPr>
          <p:nvPr>
            <p:ph type="title"/>
          </p:nvPr>
        </p:nvSpPr>
        <p:spPr/>
        <p:txBody>
          <a:bodyPr/>
          <a:lstStyle/>
          <a:p>
            <a:r>
              <a:rPr lang="en-US" dirty="0"/>
              <a:t>Retrieving Rows from </a:t>
            </a:r>
            <a:r>
              <a:rPr lang="en-US" dirty="0" err="1"/>
              <a:t>DataFrames</a:t>
            </a:r>
            <a:endParaRPr lang="en-US" dirty="0"/>
          </a:p>
        </p:txBody>
      </p:sp>
      <p:sp>
        <p:nvSpPr>
          <p:cNvPr id="3" name="Content Placeholder 2">
            <a:extLst>
              <a:ext uri="{FF2B5EF4-FFF2-40B4-BE49-F238E27FC236}">
                <a16:creationId xmlns:a16="http://schemas.microsoft.com/office/drawing/2014/main" id="{DB971C69-2EA7-9546-9D15-8EBA105C4A30}"/>
              </a:ext>
            </a:extLst>
          </p:cNvPr>
          <p:cNvSpPr>
            <a:spLocks noGrp="1"/>
          </p:cNvSpPr>
          <p:nvPr>
            <p:ph idx="1"/>
          </p:nvPr>
        </p:nvSpPr>
        <p:spPr/>
        <p:txBody>
          <a:bodyPr>
            <a:normAutofit fontScale="85000" lnSpcReduction="20000"/>
          </a:bodyPr>
          <a:lstStyle/>
          <a:p>
            <a:r>
              <a:rPr lang="en-US" dirty="0"/>
              <a:t>Square brackets can also be used to access observations (rows) from a </a:t>
            </a:r>
            <a:r>
              <a:rPr lang="en-US" dirty="0" err="1"/>
              <a:t>DataFrame</a:t>
            </a:r>
            <a:r>
              <a:rPr lang="en-US" dirty="0"/>
              <a:t>. For example: (</a:t>
            </a:r>
            <a:r>
              <a:rPr lang="en-US" dirty="0">
                <a:hlinkClick r:id="rId3"/>
              </a:rPr>
              <a:t>https://www.learnpython.org/en/Pandas_Basics</a:t>
            </a:r>
            <a:r>
              <a:rPr lang="en-US" dirty="0"/>
              <a:t>)</a:t>
            </a:r>
          </a:p>
          <a:p>
            <a:pPr marL="0" indent="0">
              <a:buNone/>
            </a:pPr>
            <a:r>
              <a:rPr lang="en-US" dirty="0">
                <a:solidFill>
                  <a:schemeClr val="bg2">
                    <a:lumMod val="75000"/>
                  </a:schemeClr>
                </a:solidFill>
              </a:rPr>
              <a:t># Import cars data</a:t>
            </a:r>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first 4 observations</a:t>
            </a:r>
          </a:p>
          <a:p>
            <a:pPr marL="0" indent="0">
              <a:buNone/>
            </a:pPr>
            <a:r>
              <a:rPr lang="en-US" dirty="0"/>
              <a:t>print(cars[0:4])</a:t>
            </a:r>
          </a:p>
          <a:p>
            <a:pPr marL="0" indent="0">
              <a:buNone/>
            </a:pPr>
            <a:endParaRPr lang="en-US" dirty="0">
              <a:solidFill>
                <a:schemeClr val="bg2">
                  <a:lumMod val="75000"/>
                </a:schemeClr>
              </a:solidFill>
            </a:endParaRPr>
          </a:p>
          <a:p>
            <a:pPr marL="0" indent="0">
              <a:buNone/>
            </a:pPr>
            <a:r>
              <a:rPr lang="en-US" dirty="0">
                <a:solidFill>
                  <a:schemeClr val="bg2">
                    <a:lumMod val="75000"/>
                  </a:schemeClr>
                </a:solidFill>
              </a:rPr>
              <a:t># Print out fifth and sixth observation</a:t>
            </a:r>
          </a:p>
          <a:p>
            <a:pPr marL="0" indent="0">
              <a:buNone/>
            </a:pPr>
            <a:r>
              <a:rPr lang="en-US" dirty="0"/>
              <a:t>print(cars[4:6])</a:t>
            </a:r>
          </a:p>
          <a:p>
            <a:endParaRPr lang="en-US" dirty="0"/>
          </a:p>
        </p:txBody>
      </p:sp>
    </p:spTree>
    <p:extLst>
      <p:ext uri="{BB962C8B-B14F-4D97-AF65-F5344CB8AC3E}">
        <p14:creationId xmlns:p14="http://schemas.microsoft.com/office/powerpoint/2010/main" val="143768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D310-EC0E-5042-9937-47CB0680C50F}"/>
              </a:ext>
            </a:extLst>
          </p:cNvPr>
          <p:cNvSpPr>
            <a:spLocks noGrp="1"/>
          </p:cNvSpPr>
          <p:nvPr>
            <p:ph type="title"/>
          </p:nvPr>
        </p:nvSpPr>
        <p:spPr/>
        <p:txBody>
          <a:bodyPr/>
          <a:lstStyle/>
          <a:p>
            <a:r>
              <a:rPr lang="en-US" dirty="0"/>
              <a:t>Function Zip() on Tuples</a:t>
            </a:r>
          </a:p>
        </p:txBody>
      </p:sp>
      <p:sp>
        <p:nvSpPr>
          <p:cNvPr id="3" name="Content Placeholder 2">
            <a:extLst>
              <a:ext uri="{FF2B5EF4-FFF2-40B4-BE49-F238E27FC236}">
                <a16:creationId xmlns:a16="http://schemas.microsoft.com/office/drawing/2014/main" id="{34A52030-9585-F849-8DB7-51957E0880AA}"/>
              </a:ext>
            </a:extLst>
          </p:cNvPr>
          <p:cNvSpPr>
            <a:spLocks noGrp="1"/>
          </p:cNvSpPr>
          <p:nvPr>
            <p:ph idx="1"/>
          </p:nvPr>
        </p:nvSpPr>
        <p:spPr>
          <a:xfrm>
            <a:off x="838200" y="1742304"/>
            <a:ext cx="10515600" cy="4351338"/>
          </a:xfrm>
        </p:spPr>
        <p:txBody>
          <a:bodyPr>
            <a:normAutofit fontScale="92500" lnSpcReduction="10000"/>
          </a:bodyPr>
          <a:lstStyle/>
          <a:p>
            <a:r>
              <a:rPr lang="en-US" b="1" dirty="0"/>
              <a:t>Tuple</a:t>
            </a:r>
            <a:r>
              <a:rPr lang="en-US" dirty="0"/>
              <a:t> is an immutable (unchangeable) collection of elements of different data types. </a:t>
            </a:r>
          </a:p>
          <a:p>
            <a:r>
              <a:rPr lang="en-US" dirty="0"/>
              <a:t>It is an ordered collection, so it preserves the order of elements in which they were defined. </a:t>
            </a:r>
          </a:p>
          <a:p>
            <a:r>
              <a:rPr lang="en-US" b="1" dirty="0"/>
              <a:t>Tuples</a:t>
            </a:r>
            <a:r>
              <a:rPr lang="en-US" dirty="0"/>
              <a:t> are defined by enclosing elements in parentheses () , separated by a comma.</a:t>
            </a:r>
          </a:p>
          <a:p>
            <a:r>
              <a:rPr lang="en-US" dirty="0"/>
              <a:t>The zip() function returns a zip object, which is an iterator of tuples where the first item in each passed iterator is paired together, and then the second item in each passed iterator are paired together etc.</a:t>
            </a:r>
          </a:p>
          <a:p>
            <a:r>
              <a:rPr lang="en-US" dirty="0"/>
              <a:t>If the passed iterators have different lengths, the iterator with the least items decides the length of the new iterator.</a:t>
            </a:r>
          </a:p>
          <a:p>
            <a:endParaRPr lang="en-US" dirty="0"/>
          </a:p>
        </p:txBody>
      </p:sp>
      <p:sp>
        <p:nvSpPr>
          <p:cNvPr id="4" name="Slide Number Placeholder 3">
            <a:extLst>
              <a:ext uri="{FF2B5EF4-FFF2-40B4-BE49-F238E27FC236}">
                <a16:creationId xmlns:a16="http://schemas.microsoft.com/office/drawing/2014/main" id="{33A9D2A3-F1B1-4C44-AF7C-5A384F470DAD}"/>
              </a:ext>
            </a:extLst>
          </p:cNvPr>
          <p:cNvSpPr>
            <a:spLocks noGrp="1"/>
          </p:cNvSpPr>
          <p:nvPr>
            <p:ph type="sldNum" sz="quarter" idx="12"/>
          </p:nvPr>
        </p:nvSpPr>
        <p:spPr/>
        <p:txBody>
          <a:bodyPr/>
          <a:lstStyle/>
          <a:p>
            <a:fld id="{0E9AFE17-2459-B149-9062-561315CCFF90}" type="slidenum">
              <a:rPr lang="en-US" smtClean="0"/>
              <a:t>17</a:t>
            </a:fld>
            <a:endParaRPr lang="en-US"/>
          </a:p>
        </p:txBody>
      </p:sp>
    </p:spTree>
    <p:extLst>
      <p:ext uri="{BB962C8B-B14F-4D97-AF65-F5344CB8AC3E}">
        <p14:creationId xmlns:p14="http://schemas.microsoft.com/office/powerpoint/2010/main" val="314615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29B0-546A-8D4F-BFD8-A10A6E174671}"/>
              </a:ext>
            </a:extLst>
          </p:cNvPr>
          <p:cNvSpPr>
            <a:spLocks noGrp="1"/>
          </p:cNvSpPr>
          <p:nvPr>
            <p:ph type="title"/>
          </p:nvPr>
        </p:nvSpPr>
        <p:spPr/>
        <p:txBody>
          <a:bodyPr/>
          <a:lstStyle/>
          <a:p>
            <a:r>
              <a:rPr lang="en-US" dirty="0"/>
              <a:t>Function Zip() on Tuples - Example</a:t>
            </a:r>
          </a:p>
        </p:txBody>
      </p:sp>
      <p:sp>
        <p:nvSpPr>
          <p:cNvPr id="3" name="Content Placeholder 2">
            <a:extLst>
              <a:ext uri="{FF2B5EF4-FFF2-40B4-BE49-F238E27FC236}">
                <a16:creationId xmlns:a16="http://schemas.microsoft.com/office/drawing/2014/main" id="{0AB07A51-3BA2-8B4B-9AD5-0A9A8375C7E9}"/>
              </a:ext>
            </a:extLst>
          </p:cNvPr>
          <p:cNvSpPr>
            <a:spLocks noGrp="1"/>
          </p:cNvSpPr>
          <p:nvPr>
            <p:ph idx="1"/>
          </p:nvPr>
        </p:nvSpPr>
        <p:spPr/>
        <p:txBody>
          <a:bodyPr/>
          <a:lstStyle/>
          <a:p>
            <a:pPr marL="0" indent="0">
              <a:buNone/>
            </a:pPr>
            <a:r>
              <a:rPr lang="en-US" dirty="0"/>
              <a:t>a = ("John", "Charles", "Mike")</a:t>
            </a:r>
          </a:p>
          <a:p>
            <a:pPr marL="0" indent="0">
              <a:buNone/>
            </a:pPr>
            <a:r>
              <a:rPr lang="en-US" dirty="0"/>
              <a:t>b = ("Jenny", "Christy", "Monica")</a:t>
            </a:r>
          </a:p>
          <a:p>
            <a:pPr marL="0" indent="0">
              <a:buNone/>
            </a:pPr>
            <a:endParaRPr lang="en-US" dirty="0"/>
          </a:p>
          <a:p>
            <a:pPr marL="0" indent="0">
              <a:buNone/>
            </a:pPr>
            <a:r>
              <a:rPr lang="en-US" dirty="0"/>
              <a:t>x = zip(a, b)</a:t>
            </a:r>
          </a:p>
          <a:p>
            <a:pPr marL="0" indent="0">
              <a:buNone/>
            </a:pPr>
            <a:endParaRPr lang="en-US" dirty="0"/>
          </a:p>
          <a:p>
            <a:pPr marL="0" indent="0">
              <a:buNone/>
            </a:pPr>
            <a:r>
              <a:rPr lang="en-US" dirty="0"/>
              <a:t>#use the tuple() function to display a readable version of the result:</a:t>
            </a:r>
          </a:p>
          <a:p>
            <a:pPr marL="0" indent="0">
              <a:buNone/>
            </a:pPr>
            <a:endParaRPr lang="en-US" dirty="0"/>
          </a:p>
          <a:p>
            <a:pPr marL="0" indent="0">
              <a:buNone/>
            </a:pPr>
            <a:r>
              <a:rPr lang="en-US" dirty="0"/>
              <a:t>print(tuple(x))</a:t>
            </a:r>
          </a:p>
        </p:txBody>
      </p:sp>
      <p:sp>
        <p:nvSpPr>
          <p:cNvPr id="4" name="Slide Number Placeholder 3">
            <a:extLst>
              <a:ext uri="{FF2B5EF4-FFF2-40B4-BE49-F238E27FC236}">
                <a16:creationId xmlns:a16="http://schemas.microsoft.com/office/drawing/2014/main" id="{2EA1D01E-E912-B148-9703-07AAFCA626EE}"/>
              </a:ext>
            </a:extLst>
          </p:cNvPr>
          <p:cNvSpPr>
            <a:spLocks noGrp="1"/>
          </p:cNvSpPr>
          <p:nvPr>
            <p:ph type="sldNum" sz="quarter" idx="12"/>
          </p:nvPr>
        </p:nvSpPr>
        <p:spPr/>
        <p:txBody>
          <a:bodyPr/>
          <a:lstStyle/>
          <a:p>
            <a:fld id="{0E9AFE17-2459-B149-9062-561315CCFF90}" type="slidenum">
              <a:rPr lang="en-US" smtClean="0"/>
              <a:t>18</a:t>
            </a:fld>
            <a:endParaRPr lang="en-US"/>
          </a:p>
        </p:txBody>
      </p:sp>
    </p:spTree>
    <p:extLst>
      <p:ext uri="{BB962C8B-B14F-4D97-AF65-F5344CB8AC3E}">
        <p14:creationId xmlns:p14="http://schemas.microsoft.com/office/powerpoint/2010/main" val="379821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DCF-80AE-7142-A662-1BFC5788E002}"/>
              </a:ext>
            </a:extLst>
          </p:cNvPr>
          <p:cNvSpPr>
            <a:spLocks noGrp="1"/>
          </p:cNvSpPr>
          <p:nvPr>
            <p:ph type="title"/>
          </p:nvPr>
        </p:nvSpPr>
        <p:spPr/>
        <p:txBody>
          <a:bodyPr/>
          <a:lstStyle/>
          <a:p>
            <a:r>
              <a:rPr lang="en-US" dirty="0"/>
              <a:t>Machine Learning Introduction</a:t>
            </a:r>
          </a:p>
        </p:txBody>
      </p:sp>
      <p:sp>
        <p:nvSpPr>
          <p:cNvPr id="3" name="Text Placeholder 2">
            <a:extLst>
              <a:ext uri="{FF2B5EF4-FFF2-40B4-BE49-F238E27FC236}">
                <a16:creationId xmlns:a16="http://schemas.microsoft.com/office/drawing/2014/main" id="{653B4BD4-C183-AA4E-B276-89D3F7029D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A349E5-EE1B-0140-A6D8-D8EE91AE0430}"/>
              </a:ext>
            </a:extLst>
          </p:cNvPr>
          <p:cNvSpPr>
            <a:spLocks noGrp="1"/>
          </p:cNvSpPr>
          <p:nvPr>
            <p:ph type="sldNum" sz="quarter" idx="12"/>
          </p:nvPr>
        </p:nvSpPr>
        <p:spPr/>
        <p:txBody>
          <a:bodyPr/>
          <a:lstStyle/>
          <a:p>
            <a:fld id="{0E9AFE17-2459-B149-9062-561315CCFF90}" type="slidenum">
              <a:rPr lang="en-US" smtClean="0"/>
              <a:t>19</a:t>
            </a:fld>
            <a:endParaRPr lang="en-US"/>
          </a:p>
        </p:txBody>
      </p:sp>
    </p:spTree>
    <p:extLst>
      <p:ext uri="{BB962C8B-B14F-4D97-AF65-F5344CB8AC3E}">
        <p14:creationId xmlns:p14="http://schemas.microsoft.com/office/powerpoint/2010/main" val="57588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C76B-7129-7947-A42A-2B9812DFB9C6}"/>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F87781D-9E49-6840-B568-5E52449DCCAE}"/>
              </a:ext>
            </a:extLst>
          </p:cNvPr>
          <p:cNvSpPr>
            <a:spLocks noGrp="1"/>
          </p:cNvSpPr>
          <p:nvPr>
            <p:ph type="body" idx="1"/>
          </p:nvPr>
        </p:nvSpPr>
        <p:spPr/>
        <p:txBody>
          <a:bodyPr>
            <a:normAutofit fontScale="92500" lnSpcReduction="20000"/>
          </a:bodyPr>
          <a:lstStyle/>
          <a:p>
            <a:r>
              <a:rPr lang="en-US" dirty="0" err="1"/>
              <a:t>Numpy</a:t>
            </a:r>
            <a:r>
              <a:rPr lang="en-US" dirty="0"/>
              <a:t> Arrays</a:t>
            </a:r>
          </a:p>
          <a:p>
            <a:r>
              <a:rPr lang="en-US" dirty="0"/>
              <a:t>Pandas</a:t>
            </a:r>
          </a:p>
          <a:p>
            <a:r>
              <a:rPr lang="en-US" dirty="0" err="1"/>
              <a:t>DataFrames</a:t>
            </a:r>
            <a:endParaRPr lang="en-US" dirty="0"/>
          </a:p>
          <a:p>
            <a:r>
              <a:rPr lang="en-US" dirty="0"/>
              <a:t>Tuples</a:t>
            </a:r>
          </a:p>
          <a:p>
            <a:endParaRPr lang="en-US" dirty="0"/>
          </a:p>
        </p:txBody>
      </p:sp>
      <p:sp>
        <p:nvSpPr>
          <p:cNvPr id="4" name="Slide Number Placeholder 3">
            <a:extLst>
              <a:ext uri="{FF2B5EF4-FFF2-40B4-BE49-F238E27FC236}">
                <a16:creationId xmlns:a16="http://schemas.microsoft.com/office/drawing/2014/main" id="{1C8FF0DB-806E-5948-98FB-B958D3F62835}"/>
              </a:ext>
            </a:extLst>
          </p:cNvPr>
          <p:cNvSpPr>
            <a:spLocks noGrp="1"/>
          </p:cNvSpPr>
          <p:nvPr>
            <p:ph type="sldNum" sz="quarter" idx="12"/>
          </p:nvPr>
        </p:nvSpPr>
        <p:spPr/>
        <p:txBody>
          <a:bodyPr/>
          <a:lstStyle/>
          <a:p>
            <a:fld id="{0E9AFE17-2459-B149-9062-561315CCFF90}" type="slidenum">
              <a:rPr lang="en-US" smtClean="0"/>
              <a:t>2</a:t>
            </a:fld>
            <a:endParaRPr lang="en-US"/>
          </a:p>
        </p:txBody>
      </p:sp>
    </p:spTree>
    <p:extLst>
      <p:ext uri="{BB962C8B-B14F-4D97-AF65-F5344CB8AC3E}">
        <p14:creationId xmlns:p14="http://schemas.microsoft.com/office/powerpoint/2010/main" val="300679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E07-EC16-374B-9B6F-A922CD9D2D13}"/>
              </a:ext>
            </a:extLst>
          </p:cNvPr>
          <p:cNvSpPr>
            <a:spLocks noGrp="1"/>
          </p:cNvSpPr>
          <p:nvPr>
            <p:ph type="title"/>
          </p:nvPr>
        </p:nvSpPr>
        <p:spPr>
          <a:xfrm>
            <a:off x="838200" y="657416"/>
            <a:ext cx="10515600" cy="1325563"/>
          </a:xfrm>
        </p:spPr>
        <p:txBody>
          <a:bodyPr/>
          <a:lstStyle/>
          <a:p>
            <a:r>
              <a:rPr lang="en-US" dirty="0"/>
              <a:t>What is programming?</a:t>
            </a:r>
          </a:p>
        </p:txBody>
      </p:sp>
      <p:sp>
        <p:nvSpPr>
          <p:cNvPr id="3" name="Content Placeholder 2">
            <a:extLst>
              <a:ext uri="{FF2B5EF4-FFF2-40B4-BE49-F238E27FC236}">
                <a16:creationId xmlns:a16="http://schemas.microsoft.com/office/drawing/2014/main" id="{A566E93E-47D8-F44C-9AE9-0D79C5BB1F49}"/>
              </a:ext>
            </a:extLst>
          </p:cNvPr>
          <p:cNvSpPr>
            <a:spLocks noGrp="1"/>
          </p:cNvSpPr>
          <p:nvPr>
            <p:ph idx="1"/>
          </p:nvPr>
        </p:nvSpPr>
        <p:spPr>
          <a:xfrm>
            <a:off x="838200" y="1982979"/>
            <a:ext cx="7449766" cy="4351338"/>
          </a:xfrm>
        </p:spPr>
        <p:txBody>
          <a:bodyPr/>
          <a:lstStyle/>
          <a:p>
            <a:r>
              <a:rPr lang="en-US" dirty="0"/>
              <a:t>Breaking down a task into a series of steps that can be followed</a:t>
            </a:r>
          </a:p>
          <a:p>
            <a:r>
              <a:rPr lang="en-US" altLang="en-US" sz="2600" dirty="0"/>
              <a:t>Learning to program is</a:t>
            </a:r>
          </a:p>
          <a:p>
            <a:pPr lvl="1"/>
            <a:r>
              <a:rPr lang="en-US" altLang="en-US" sz="2200" dirty="0"/>
              <a:t>Trial &amp; error </a:t>
            </a:r>
          </a:p>
          <a:p>
            <a:pPr lvl="1"/>
            <a:r>
              <a:rPr lang="en-US" altLang="en-US" sz="2200" dirty="0"/>
              <a:t>Always experimental	</a:t>
            </a:r>
          </a:p>
          <a:p>
            <a:pPr lvl="1"/>
            <a:r>
              <a:rPr lang="en-US" altLang="en-US" sz="2200" dirty="0"/>
              <a:t>Like learning a language</a:t>
            </a:r>
          </a:p>
          <a:p>
            <a:pPr lvl="2"/>
            <a:r>
              <a:rPr lang="en-US" altLang="en-US" sz="2100" dirty="0"/>
              <a:t>Building a vocabulary</a:t>
            </a:r>
          </a:p>
          <a:p>
            <a:endParaRPr lang="en-US" dirty="0"/>
          </a:p>
        </p:txBody>
      </p:sp>
      <p:sp>
        <p:nvSpPr>
          <p:cNvPr id="4" name="Slide Number Placeholder 3">
            <a:extLst>
              <a:ext uri="{FF2B5EF4-FFF2-40B4-BE49-F238E27FC236}">
                <a16:creationId xmlns:a16="http://schemas.microsoft.com/office/drawing/2014/main" id="{F1CC440F-6DE5-B144-A00E-838E646E6585}"/>
              </a:ext>
            </a:extLst>
          </p:cNvPr>
          <p:cNvSpPr>
            <a:spLocks noGrp="1"/>
          </p:cNvSpPr>
          <p:nvPr>
            <p:ph type="sldNum" sz="quarter" idx="12"/>
          </p:nvPr>
        </p:nvSpPr>
        <p:spPr/>
        <p:txBody>
          <a:bodyPr/>
          <a:lstStyle/>
          <a:p>
            <a:fld id="{0E9AFE17-2459-B149-9062-561315CCFF90}" type="slidenum">
              <a:rPr lang="en-US" smtClean="0"/>
              <a:t>20</a:t>
            </a:fld>
            <a:endParaRPr lang="en-US"/>
          </a:p>
        </p:txBody>
      </p:sp>
    </p:spTree>
    <p:extLst>
      <p:ext uri="{BB962C8B-B14F-4D97-AF65-F5344CB8AC3E}">
        <p14:creationId xmlns:p14="http://schemas.microsoft.com/office/powerpoint/2010/main" val="248373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E19-F7A4-964B-A9C1-9AB8D089808E}"/>
              </a:ext>
            </a:extLst>
          </p:cNvPr>
          <p:cNvSpPr>
            <a:spLocks noGrp="1"/>
          </p:cNvSpPr>
          <p:nvPr>
            <p:ph type="title"/>
          </p:nvPr>
        </p:nvSpPr>
        <p:spPr>
          <a:xfrm>
            <a:off x="838200" y="679449"/>
            <a:ext cx="10515600" cy="1325563"/>
          </a:xfrm>
        </p:spPr>
        <p:txBody>
          <a:bodyPr/>
          <a:lstStyle/>
          <a:p>
            <a:r>
              <a:rPr lang="en-US" dirty="0"/>
              <a:t>What is machine learning?</a:t>
            </a:r>
          </a:p>
        </p:txBody>
      </p:sp>
      <p:sp>
        <p:nvSpPr>
          <p:cNvPr id="3" name="Content Placeholder 2">
            <a:extLst>
              <a:ext uri="{FF2B5EF4-FFF2-40B4-BE49-F238E27FC236}">
                <a16:creationId xmlns:a16="http://schemas.microsoft.com/office/drawing/2014/main" id="{0E9734C8-0FEA-9249-9D2F-FCED0FF012AE}"/>
              </a:ext>
            </a:extLst>
          </p:cNvPr>
          <p:cNvSpPr>
            <a:spLocks noGrp="1"/>
          </p:cNvSpPr>
          <p:nvPr>
            <p:ph idx="1"/>
          </p:nvPr>
        </p:nvSpPr>
        <p:spPr>
          <a:xfrm>
            <a:off x="838199" y="2005012"/>
            <a:ext cx="9942095" cy="4351338"/>
          </a:xfrm>
        </p:spPr>
        <p:txBody>
          <a:bodyPr>
            <a:normAutofit/>
          </a:bodyPr>
          <a:lstStyle/>
          <a:p>
            <a:r>
              <a:rPr lang="en-US" sz="3600" dirty="0"/>
              <a:t>Machine learning involves building mathematical </a:t>
            </a:r>
            <a:r>
              <a:rPr lang="en-US" sz="3600" u="sng" dirty="0">
                <a:solidFill>
                  <a:srgbClr val="FF0000"/>
                </a:solidFill>
              </a:rPr>
              <a:t>models</a:t>
            </a:r>
            <a:r>
              <a:rPr lang="en-US" sz="3600" dirty="0"/>
              <a:t> to help understand data.</a:t>
            </a:r>
          </a:p>
          <a:p>
            <a:r>
              <a:rPr lang="en-US" sz="3600" dirty="0"/>
              <a:t>Creating and using </a:t>
            </a:r>
            <a:r>
              <a:rPr lang="en-US" sz="3600" u="sng" dirty="0">
                <a:solidFill>
                  <a:srgbClr val="FF0000"/>
                </a:solidFill>
              </a:rPr>
              <a:t>models</a:t>
            </a:r>
            <a:r>
              <a:rPr lang="en-US" sz="3600" dirty="0"/>
              <a:t> that are learned from data.</a:t>
            </a:r>
          </a:p>
          <a:p>
            <a:endParaRPr lang="en-US" sz="3600" dirty="0"/>
          </a:p>
          <a:p>
            <a:endParaRPr lang="en-US" sz="3600" dirty="0"/>
          </a:p>
        </p:txBody>
      </p:sp>
      <p:sp>
        <p:nvSpPr>
          <p:cNvPr id="5" name="Slide Number Placeholder 4">
            <a:extLst>
              <a:ext uri="{FF2B5EF4-FFF2-40B4-BE49-F238E27FC236}">
                <a16:creationId xmlns:a16="http://schemas.microsoft.com/office/drawing/2014/main" id="{314B711F-D06A-7046-898F-D87E0195DD59}"/>
              </a:ext>
            </a:extLst>
          </p:cNvPr>
          <p:cNvSpPr>
            <a:spLocks noGrp="1"/>
          </p:cNvSpPr>
          <p:nvPr>
            <p:ph type="sldNum" sz="quarter" idx="12"/>
          </p:nvPr>
        </p:nvSpPr>
        <p:spPr/>
        <p:txBody>
          <a:bodyPr/>
          <a:lstStyle/>
          <a:p>
            <a:fld id="{0E9AFE17-2459-B149-9062-561315CCFF90}" type="slidenum">
              <a:rPr lang="en-US" smtClean="0"/>
              <a:t>21</a:t>
            </a:fld>
            <a:endParaRPr lang="en-US"/>
          </a:p>
        </p:txBody>
      </p:sp>
    </p:spTree>
    <p:extLst>
      <p:ext uri="{BB962C8B-B14F-4D97-AF65-F5344CB8AC3E}">
        <p14:creationId xmlns:p14="http://schemas.microsoft.com/office/powerpoint/2010/main" val="386720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6BB8-83BA-D548-BD06-9FBDBF23AAE8}"/>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4D5F872A-320D-5F4B-995B-2BA9DC6578D5}"/>
              </a:ext>
            </a:extLst>
          </p:cNvPr>
          <p:cNvSpPr>
            <a:spLocks noGrp="1"/>
          </p:cNvSpPr>
          <p:nvPr>
            <p:ph idx="1"/>
          </p:nvPr>
        </p:nvSpPr>
        <p:spPr>
          <a:xfrm>
            <a:off x="838200" y="1742304"/>
            <a:ext cx="10515600" cy="4351338"/>
          </a:xfrm>
        </p:spPr>
        <p:txBody>
          <a:bodyPr>
            <a:normAutofit fontScale="92500" lnSpcReduction="10000"/>
          </a:bodyPr>
          <a:lstStyle/>
          <a:p>
            <a:r>
              <a:rPr lang="en-US" dirty="0"/>
              <a:t>What is a model?</a:t>
            </a:r>
          </a:p>
          <a:p>
            <a:r>
              <a:rPr lang="en-US" dirty="0"/>
              <a:t> A specification of a mathematical (or probabilistic)relationship that exists between different variables.</a:t>
            </a:r>
          </a:p>
          <a:p>
            <a:r>
              <a:rPr lang="en-US" dirty="0"/>
              <a:t>Example:</a:t>
            </a:r>
          </a:p>
          <a:p>
            <a:pPr marL="514350" indent="-514350">
              <a:buFont typeface="+mj-lt"/>
              <a:buAutoNum type="arabicPeriod"/>
            </a:pPr>
            <a:r>
              <a:rPr lang="en-US" dirty="0"/>
              <a:t>if you’re trying to raise money for your social networking site, </a:t>
            </a:r>
          </a:p>
          <a:p>
            <a:pPr lvl="1"/>
            <a:r>
              <a:rPr lang="en-US" dirty="0"/>
              <a:t>Build a business model (likely in a spreadsheet) that takes inputs like:</a:t>
            </a:r>
          </a:p>
          <a:p>
            <a:pPr lvl="2"/>
            <a:r>
              <a:rPr lang="en-US" dirty="0"/>
              <a:t>“number of users”</a:t>
            </a:r>
          </a:p>
          <a:p>
            <a:pPr lvl="2"/>
            <a:r>
              <a:rPr lang="en-US" dirty="0"/>
              <a:t> “ad revenue per user”</a:t>
            </a:r>
          </a:p>
          <a:p>
            <a:pPr lvl="2"/>
            <a:r>
              <a:rPr lang="en-US" dirty="0"/>
              <a:t>“number of employees” </a:t>
            </a:r>
          </a:p>
          <a:p>
            <a:pPr lvl="2"/>
            <a:r>
              <a:rPr lang="en-US" dirty="0"/>
              <a:t>outputs the annual profit for the next several years.</a:t>
            </a:r>
          </a:p>
          <a:p>
            <a:pPr marL="514350" indent="-514350">
              <a:buFont typeface="+mj-lt"/>
              <a:buAutoNum type="arabicPeriod"/>
            </a:pPr>
            <a:r>
              <a:rPr lang="en-US" dirty="0"/>
              <a:t>A cookbook recipe entails a model that relates inputs like “number of eaters” and “hungriness” to quantities of ingredients needed.</a:t>
            </a:r>
          </a:p>
          <a:p>
            <a:pPr marL="514350" indent="-514350">
              <a:buFont typeface="+mj-lt"/>
              <a:buAutoNum type="arabicPeriod"/>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59F3A29-921B-C640-A6EF-63FFB7403383}"/>
              </a:ext>
            </a:extLst>
          </p:cNvPr>
          <p:cNvSpPr>
            <a:spLocks noGrp="1"/>
          </p:cNvSpPr>
          <p:nvPr>
            <p:ph type="sldNum" sz="quarter" idx="12"/>
          </p:nvPr>
        </p:nvSpPr>
        <p:spPr/>
        <p:txBody>
          <a:bodyPr/>
          <a:lstStyle/>
          <a:p>
            <a:fld id="{0E9AFE17-2459-B149-9062-561315CCFF90}" type="slidenum">
              <a:rPr lang="en-US" smtClean="0"/>
              <a:t>22</a:t>
            </a:fld>
            <a:endParaRPr lang="en-US"/>
          </a:p>
        </p:txBody>
      </p:sp>
    </p:spTree>
    <p:extLst>
      <p:ext uri="{BB962C8B-B14F-4D97-AF65-F5344CB8AC3E}">
        <p14:creationId xmlns:p14="http://schemas.microsoft.com/office/powerpoint/2010/main" val="397463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626D-C369-C945-848C-57C0298080A1}"/>
              </a:ext>
            </a:extLst>
          </p:cNvPr>
          <p:cNvSpPr>
            <a:spLocks noGrp="1"/>
          </p:cNvSpPr>
          <p:nvPr>
            <p:ph type="title"/>
          </p:nvPr>
        </p:nvSpPr>
        <p:spPr/>
        <p:txBody>
          <a:bodyPr/>
          <a:lstStyle/>
          <a:p>
            <a:r>
              <a:rPr lang="en-US" dirty="0"/>
              <a:t>Modeling (Cont.)</a:t>
            </a:r>
          </a:p>
        </p:txBody>
      </p:sp>
      <p:sp>
        <p:nvSpPr>
          <p:cNvPr id="3" name="Content Placeholder 2">
            <a:extLst>
              <a:ext uri="{FF2B5EF4-FFF2-40B4-BE49-F238E27FC236}">
                <a16:creationId xmlns:a16="http://schemas.microsoft.com/office/drawing/2014/main" id="{FFA0DDF0-BDFE-5442-8544-79D1E44E0A06}"/>
              </a:ext>
            </a:extLst>
          </p:cNvPr>
          <p:cNvSpPr>
            <a:spLocks noGrp="1"/>
          </p:cNvSpPr>
          <p:nvPr>
            <p:ph idx="1"/>
          </p:nvPr>
        </p:nvSpPr>
        <p:spPr/>
        <p:txBody>
          <a:bodyPr/>
          <a:lstStyle/>
          <a:p>
            <a:r>
              <a:rPr lang="en-US" dirty="0"/>
              <a:t>The business model is probably based on simple mathematical relationships: </a:t>
            </a:r>
          </a:p>
          <a:p>
            <a:r>
              <a:rPr lang="en-US" dirty="0"/>
              <a:t>profit is revenue minus expenses, revenue is units sold times average price, and so on. </a:t>
            </a:r>
          </a:p>
          <a:p>
            <a:r>
              <a:rPr lang="en-US" dirty="0"/>
              <a:t>The recipe model is probably based on trial and error — someone went in a kitchen and tried different combinations of ingredients until they found one they liked. </a:t>
            </a:r>
          </a:p>
        </p:txBody>
      </p:sp>
      <p:sp>
        <p:nvSpPr>
          <p:cNvPr id="4" name="Slide Number Placeholder 3">
            <a:extLst>
              <a:ext uri="{FF2B5EF4-FFF2-40B4-BE49-F238E27FC236}">
                <a16:creationId xmlns:a16="http://schemas.microsoft.com/office/drawing/2014/main" id="{26BECA69-D3B2-634C-89E7-2D7CA2652ED4}"/>
              </a:ext>
            </a:extLst>
          </p:cNvPr>
          <p:cNvSpPr>
            <a:spLocks noGrp="1"/>
          </p:cNvSpPr>
          <p:nvPr>
            <p:ph type="sldNum" sz="quarter" idx="12"/>
          </p:nvPr>
        </p:nvSpPr>
        <p:spPr/>
        <p:txBody>
          <a:bodyPr/>
          <a:lstStyle/>
          <a:p>
            <a:fld id="{0E9AFE17-2459-B149-9062-561315CCFF90}" type="slidenum">
              <a:rPr lang="en-US" smtClean="0"/>
              <a:t>23</a:t>
            </a:fld>
            <a:endParaRPr lang="en-US"/>
          </a:p>
        </p:txBody>
      </p:sp>
    </p:spTree>
    <p:extLst>
      <p:ext uri="{BB962C8B-B14F-4D97-AF65-F5344CB8AC3E}">
        <p14:creationId xmlns:p14="http://schemas.microsoft.com/office/powerpoint/2010/main" val="190042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19FF-6213-5048-96D9-164873B80F65}"/>
              </a:ext>
            </a:extLst>
          </p:cNvPr>
          <p:cNvSpPr>
            <a:spLocks noGrp="1"/>
          </p:cNvSpPr>
          <p:nvPr>
            <p:ph type="title"/>
          </p:nvPr>
        </p:nvSpPr>
        <p:spPr/>
        <p:txBody>
          <a:bodyPr/>
          <a:lstStyle/>
          <a:p>
            <a:r>
              <a:rPr lang="en-US" dirty="0"/>
              <a:t>Machine Learning’ Goal</a:t>
            </a:r>
          </a:p>
        </p:txBody>
      </p:sp>
      <p:sp>
        <p:nvSpPr>
          <p:cNvPr id="3" name="Content Placeholder 2">
            <a:extLst>
              <a:ext uri="{FF2B5EF4-FFF2-40B4-BE49-F238E27FC236}">
                <a16:creationId xmlns:a16="http://schemas.microsoft.com/office/drawing/2014/main" id="{1313E028-E32E-4B46-9ADF-003BEBB73033}"/>
              </a:ext>
            </a:extLst>
          </p:cNvPr>
          <p:cNvSpPr>
            <a:spLocks noGrp="1"/>
          </p:cNvSpPr>
          <p:nvPr>
            <p:ph idx="1"/>
          </p:nvPr>
        </p:nvSpPr>
        <p:spPr/>
        <p:txBody>
          <a:bodyPr/>
          <a:lstStyle/>
          <a:p>
            <a:r>
              <a:rPr lang="en-US" dirty="0"/>
              <a:t>To use existing data to develop models that we can use to predict various outcomes for new data</a:t>
            </a:r>
          </a:p>
          <a:p>
            <a:pPr lvl="1"/>
            <a:r>
              <a:rPr lang="en-US" dirty="0"/>
              <a:t>Predicting whether an email message is spam or not</a:t>
            </a:r>
          </a:p>
          <a:p>
            <a:pPr lvl="1"/>
            <a:r>
              <a:rPr lang="en-US" dirty="0"/>
              <a:t>Predicting whether a credit card transaction is fraudulent</a:t>
            </a:r>
          </a:p>
          <a:p>
            <a:pPr lvl="1"/>
            <a:r>
              <a:rPr lang="en-US" dirty="0"/>
              <a:t>Predicting which advertisement a shopper is most likely to click on</a:t>
            </a:r>
          </a:p>
          <a:p>
            <a:pPr lvl="1"/>
            <a:r>
              <a:rPr lang="en-US" dirty="0"/>
              <a:t>Predicting which football team is going to win the Super Bowl</a:t>
            </a:r>
          </a:p>
          <a:p>
            <a:pPr lvl="1"/>
            <a:endParaRPr lang="en-US" dirty="0"/>
          </a:p>
          <a:p>
            <a:endParaRPr lang="en-US" dirty="0"/>
          </a:p>
        </p:txBody>
      </p:sp>
      <p:sp>
        <p:nvSpPr>
          <p:cNvPr id="4" name="Slide Number Placeholder 3">
            <a:extLst>
              <a:ext uri="{FF2B5EF4-FFF2-40B4-BE49-F238E27FC236}">
                <a16:creationId xmlns:a16="http://schemas.microsoft.com/office/drawing/2014/main" id="{8A113F1B-7C00-4340-9388-6990FCB5A042}"/>
              </a:ext>
            </a:extLst>
          </p:cNvPr>
          <p:cNvSpPr>
            <a:spLocks noGrp="1"/>
          </p:cNvSpPr>
          <p:nvPr>
            <p:ph type="sldNum" sz="quarter" idx="12"/>
          </p:nvPr>
        </p:nvSpPr>
        <p:spPr/>
        <p:txBody>
          <a:bodyPr/>
          <a:lstStyle/>
          <a:p>
            <a:fld id="{0E9AFE17-2459-B149-9062-561315CCFF90}" type="slidenum">
              <a:rPr lang="en-US" smtClean="0"/>
              <a:t>24</a:t>
            </a:fld>
            <a:endParaRPr lang="en-US"/>
          </a:p>
        </p:txBody>
      </p:sp>
    </p:spTree>
    <p:extLst>
      <p:ext uri="{BB962C8B-B14F-4D97-AF65-F5344CB8AC3E}">
        <p14:creationId xmlns:p14="http://schemas.microsoft.com/office/powerpoint/2010/main" val="274239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027B-8AC6-CF41-BB9D-E1447692972A}"/>
              </a:ext>
            </a:extLst>
          </p:cNvPr>
          <p:cNvSpPr>
            <a:spLocks noGrp="1"/>
          </p:cNvSpPr>
          <p:nvPr>
            <p:ph type="title"/>
          </p:nvPr>
        </p:nvSpPr>
        <p:spPr/>
        <p:txBody>
          <a:bodyPr/>
          <a:lstStyle/>
          <a:p>
            <a:r>
              <a:rPr lang="en-US" dirty="0"/>
              <a:t>Now can you give me some examples?</a:t>
            </a:r>
          </a:p>
        </p:txBody>
      </p:sp>
      <p:sp>
        <p:nvSpPr>
          <p:cNvPr id="3" name="Content Placeholder 2">
            <a:extLst>
              <a:ext uri="{FF2B5EF4-FFF2-40B4-BE49-F238E27FC236}">
                <a16:creationId xmlns:a16="http://schemas.microsoft.com/office/drawing/2014/main" id="{6C31D209-68A4-6244-8B58-087AFDE6B6C4}"/>
              </a:ext>
            </a:extLst>
          </p:cNvPr>
          <p:cNvSpPr>
            <a:spLocks noGrp="1"/>
          </p:cNvSpPr>
          <p:nvPr>
            <p:ph idx="1"/>
          </p:nvPr>
        </p:nvSpPr>
        <p:spPr>
          <a:xfrm>
            <a:off x="838200" y="1742304"/>
            <a:ext cx="10515600" cy="1423988"/>
          </a:xfrm>
        </p:spPr>
        <p:txBody>
          <a:bodyPr>
            <a:normAutofit/>
          </a:bodyPr>
          <a:lstStyle/>
          <a:p>
            <a:r>
              <a:rPr lang="en-US" dirty="0"/>
              <a:t>What are different devices that you deal with during the day that are using machine learning?</a:t>
            </a:r>
          </a:p>
          <a:p>
            <a:endParaRPr lang="en-US" dirty="0"/>
          </a:p>
          <a:p>
            <a:endParaRPr lang="en-US" dirty="0"/>
          </a:p>
        </p:txBody>
      </p:sp>
      <p:sp>
        <p:nvSpPr>
          <p:cNvPr id="4" name="TextBox 3">
            <a:extLst>
              <a:ext uri="{FF2B5EF4-FFF2-40B4-BE49-F238E27FC236}">
                <a16:creationId xmlns:a16="http://schemas.microsoft.com/office/drawing/2014/main" id="{360D7C19-E776-684A-89F5-C1C22D9DD905}"/>
              </a:ext>
            </a:extLst>
          </p:cNvPr>
          <p:cNvSpPr txBox="1"/>
          <p:nvPr/>
        </p:nvSpPr>
        <p:spPr>
          <a:xfrm>
            <a:off x="1129156" y="2717006"/>
            <a:ext cx="9372600" cy="4647426"/>
          </a:xfrm>
          <a:prstGeom prst="rect">
            <a:avLst/>
          </a:prstGeom>
          <a:noFill/>
        </p:spPr>
        <p:txBody>
          <a:bodyPr wrap="square" rtlCol="0">
            <a:spAutoFit/>
          </a:bodyPr>
          <a:lstStyle/>
          <a:p>
            <a:pPr marL="285750" indent="-285750">
              <a:buFont typeface="Arial" panose="020B0604020202020204" pitchFamily="34" charset="0"/>
              <a:buChar char="•"/>
            </a:pPr>
            <a:r>
              <a:rPr lang="en-US" sz="2000" dirty="0"/>
              <a:t>Google Maps (maps in general)</a:t>
            </a:r>
          </a:p>
          <a:p>
            <a:pPr marL="285750" indent="-285750">
              <a:buFont typeface="Arial" panose="020B0604020202020204" pitchFamily="34" charset="0"/>
              <a:buChar char="•"/>
            </a:pPr>
            <a:r>
              <a:rPr lang="en-US" sz="2000" dirty="0"/>
              <a:t>Uber, Lyft</a:t>
            </a:r>
          </a:p>
          <a:p>
            <a:pPr marL="285750" indent="-285750">
              <a:buFont typeface="Arial" panose="020B0604020202020204" pitchFamily="34" charset="0"/>
              <a:buChar char="•"/>
            </a:pPr>
            <a:r>
              <a:rPr lang="en-US" sz="2000" dirty="0"/>
              <a:t>Gmail and email categorization</a:t>
            </a:r>
          </a:p>
          <a:p>
            <a:pPr marL="285750" indent="-285750">
              <a:buFont typeface="Arial" panose="020B0604020202020204" pitchFamily="34" charset="0"/>
              <a:buChar char="•"/>
            </a:pPr>
            <a:r>
              <a:rPr lang="en-US" sz="2000" dirty="0"/>
              <a:t>Siri, Alexa, Google home assistant</a:t>
            </a:r>
          </a:p>
          <a:p>
            <a:pPr marL="285750" indent="-285750">
              <a:buFont typeface="Arial" panose="020B0604020202020204" pitchFamily="34" charset="0"/>
              <a:buChar char="•"/>
            </a:pPr>
            <a:r>
              <a:rPr lang="en-US" sz="2000" dirty="0"/>
              <a:t>Tesla cars (self driving cars in general)</a:t>
            </a:r>
          </a:p>
          <a:p>
            <a:pPr marL="285750" indent="-285750">
              <a:buFont typeface="Arial" panose="020B0604020202020204" pitchFamily="34" charset="0"/>
              <a:buChar char="•"/>
            </a:pPr>
            <a:r>
              <a:rPr lang="en-US" sz="2000" dirty="0"/>
              <a:t>Netflix recommendation system</a:t>
            </a:r>
          </a:p>
          <a:p>
            <a:pPr marL="285750" indent="-285750">
              <a:buFont typeface="Arial" panose="020B0604020202020204" pitchFamily="34" charset="0"/>
              <a:buChar char="•"/>
            </a:pPr>
            <a:r>
              <a:rPr lang="en-US" sz="2000" dirty="0"/>
              <a:t>Google Translate– trained on examples of documents that have been manually translated.</a:t>
            </a:r>
          </a:p>
          <a:p>
            <a:pPr marL="285750" indent="-285750">
              <a:buFont typeface="Arial" panose="020B0604020202020204" pitchFamily="34" charset="0"/>
              <a:buChar char="•"/>
            </a:pPr>
            <a:r>
              <a:rPr lang="en-US" sz="2000" dirty="0"/>
              <a:t>The auto-suggest on my phone keyboard, that suggests what word I might want to write next – trained on examples of what I’ve typed before.</a:t>
            </a:r>
          </a:p>
          <a:p>
            <a:pPr marL="285750" indent="-285750">
              <a:buFont typeface="Arial" panose="020B0604020202020204" pitchFamily="34" charset="0"/>
              <a:buChar char="•"/>
            </a:pPr>
            <a:r>
              <a:rPr lang="en-US" sz="2000" dirty="0"/>
              <a:t>Credit card fraud detection – trained on my buying patterns to recognize a purchase that might not actually be me.</a:t>
            </a:r>
          </a:p>
          <a:p>
            <a:pPr marL="285750" indent="-285750">
              <a:buFont typeface="Arial" panose="020B0604020202020204" pitchFamily="34" charset="0"/>
              <a:buChar char="•"/>
            </a:pPr>
            <a:r>
              <a:rPr lang="en-US" sz="2000" dirty="0"/>
              <a:t>Disease Diagnosis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1600" dirty="0"/>
          </a:p>
        </p:txBody>
      </p:sp>
      <p:sp>
        <p:nvSpPr>
          <p:cNvPr id="5" name="Slide Number Placeholder 4">
            <a:extLst>
              <a:ext uri="{FF2B5EF4-FFF2-40B4-BE49-F238E27FC236}">
                <a16:creationId xmlns:a16="http://schemas.microsoft.com/office/drawing/2014/main" id="{8728C537-EF51-AE47-8DC6-A8860752992D}"/>
              </a:ext>
            </a:extLst>
          </p:cNvPr>
          <p:cNvSpPr>
            <a:spLocks noGrp="1"/>
          </p:cNvSpPr>
          <p:nvPr>
            <p:ph type="sldNum" sz="quarter" idx="12"/>
          </p:nvPr>
        </p:nvSpPr>
        <p:spPr/>
        <p:txBody>
          <a:bodyPr/>
          <a:lstStyle/>
          <a:p>
            <a:fld id="{0E9AFE17-2459-B149-9062-561315CCFF90}" type="slidenum">
              <a:rPr lang="en-US" smtClean="0"/>
              <a:t>25</a:t>
            </a:fld>
            <a:endParaRPr lang="en-US"/>
          </a:p>
        </p:txBody>
      </p:sp>
    </p:spTree>
    <p:extLst>
      <p:ext uri="{BB962C8B-B14F-4D97-AF65-F5344CB8AC3E}">
        <p14:creationId xmlns:p14="http://schemas.microsoft.com/office/powerpoint/2010/main" val="30102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D884-57B9-0849-B17B-BA4B1091526E}"/>
              </a:ext>
            </a:extLst>
          </p:cNvPr>
          <p:cNvSpPr>
            <a:spLocks noGrp="1"/>
          </p:cNvSpPr>
          <p:nvPr>
            <p:ph type="title"/>
          </p:nvPr>
        </p:nvSpPr>
        <p:spPr/>
        <p:txBody>
          <a:bodyPr/>
          <a:lstStyle/>
          <a:p>
            <a:r>
              <a:rPr lang="en-US" dirty="0"/>
              <a:t>Review - Traditional Programming</a:t>
            </a:r>
          </a:p>
        </p:txBody>
      </p:sp>
      <p:sp>
        <p:nvSpPr>
          <p:cNvPr id="4" name="Slide Number Placeholder 3">
            <a:extLst>
              <a:ext uri="{FF2B5EF4-FFF2-40B4-BE49-F238E27FC236}">
                <a16:creationId xmlns:a16="http://schemas.microsoft.com/office/drawing/2014/main" id="{755DC91B-AD2F-D142-B2CC-DD051FD295C7}"/>
              </a:ext>
            </a:extLst>
          </p:cNvPr>
          <p:cNvSpPr>
            <a:spLocks noGrp="1"/>
          </p:cNvSpPr>
          <p:nvPr>
            <p:ph type="sldNum" sz="quarter" idx="12"/>
          </p:nvPr>
        </p:nvSpPr>
        <p:spPr/>
        <p:txBody>
          <a:bodyPr/>
          <a:lstStyle/>
          <a:p>
            <a:fld id="{0E9AFE17-2459-B149-9062-561315CCFF90}" type="slidenum">
              <a:rPr lang="en-US" smtClean="0"/>
              <a:t>26</a:t>
            </a:fld>
            <a:endParaRPr lang="en-US"/>
          </a:p>
        </p:txBody>
      </p:sp>
      <p:grpSp>
        <p:nvGrpSpPr>
          <p:cNvPr id="15" name="Group 14">
            <a:extLst>
              <a:ext uri="{FF2B5EF4-FFF2-40B4-BE49-F238E27FC236}">
                <a16:creationId xmlns:a16="http://schemas.microsoft.com/office/drawing/2014/main" id="{C59C8601-E451-E44B-A564-33869814E36E}"/>
              </a:ext>
            </a:extLst>
          </p:cNvPr>
          <p:cNvGrpSpPr/>
          <p:nvPr/>
        </p:nvGrpSpPr>
        <p:grpSpPr>
          <a:xfrm>
            <a:off x="2042809" y="2826734"/>
            <a:ext cx="8056123" cy="2231649"/>
            <a:chOff x="2042809" y="2826734"/>
            <a:chExt cx="8056123" cy="2231649"/>
          </a:xfrm>
        </p:grpSpPr>
        <p:sp>
          <p:nvSpPr>
            <p:cNvPr id="5" name="Rectangle 4">
              <a:extLst>
                <a:ext uri="{FF2B5EF4-FFF2-40B4-BE49-F238E27FC236}">
                  <a16:creationId xmlns:a16="http://schemas.microsoft.com/office/drawing/2014/main" id="{F5D73512-E0B9-4240-A721-F9C4967E0D61}"/>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Traditional Programming</a:t>
              </a:r>
            </a:p>
          </p:txBody>
        </p:sp>
        <p:cxnSp>
          <p:nvCxnSpPr>
            <p:cNvPr id="7" name="Straight Arrow Connector 6">
              <a:extLst>
                <a:ext uri="{FF2B5EF4-FFF2-40B4-BE49-F238E27FC236}">
                  <a16:creationId xmlns:a16="http://schemas.microsoft.com/office/drawing/2014/main" id="{DA46C7BD-0C1A-5743-8E7E-B73E4252964D}"/>
                </a:ext>
              </a:extLst>
            </p:cNvPr>
            <p:cNvCxnSpPr/>
            <p:nvPr/>
          </p:nvCxnSpPr>
          <p:spPr>
            <a:xfrm>
              <a:off x="2042809" y="3429000"/>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AB246BF-7418-964D-A2CB-A85F1189EC04}"/>
                </a:ext>
              </a:extLst>
            </p:cNvPr>
            <p:cNvSpPr txBox="1"/>
            <p:nvPr/>
          </p:nvSpPr>
          <p:spPr>
            <a:xfrm>
              <a:off x="2821022" y="2826734"/>
              <a:ext cx="1381328" cy="523220"/>
            </a:xfrm>
            <a:prstGeom prst="rect">
              <a:avLst/>
            </a:prstGeom>
            <a:noFill/>
          </p:spPr>
          <p:txBody>
            <a:bodyPr wrap="square" rtlCol="0">
              <a:spAutoFit/>
            </a:bodyPr>
            <a:lstStyle/>
            <a:p>
              <a:r>
                <a:rPr lang="en-US" sz="2800" dirty="0"/>
                <a:t>Rules</a:t>
              </a:r>
            </a:p>
          </p:txBody>
        </p:sp>
        <p:cxnSp>
          <p:nvCxnSpPr>
            <p:cNvPr id="9" name="Straight Arrow Connector 8">
              <a:extLst>
                <a:ext uri="{FF2B5EF4-FFF2-40B4-BE49-F238E27FC236}">
                  <a16:creationId xmlns:a16="http://schemas.microsoft.com/office/drawing/2014/main" id="{51CD37F7-4959-DB49-9754-82672781FE29}"/>
                </a:ext>
              </a:extLst>
            </p:cNvPr>
            <p:cNvCxnSpPr/>
            <p:nvPr/>
          </p:nvCxnSpPr>
          <p:spPr>
            <a:xfrm>
              <a:off x="2042809" y="4552018"/>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82CBA74-9BC1-5B4F-B0E3-3514A5122ED5}"/>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2" name="Straight Connector 11">
              <a:extLst>
                <a:ext uri="{FF2B5EF4-FFF2-40B4-BE49-F238E27FC236}">
                  <a16:creationId xmlns:a16="http://schemas.microsoft.com/office/drawing/2014/main" id="{89591806-840D-FB4B-A423-20671631F30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2B789BF-2DCB-A24E-8C86-19A6676771E3}"/>
                </a:ext>
              </a:extLst>
            </p:cNvPr>
            <p:cNvSpPr txBox="1"/>
            <p:nvPr/>
          </p:nvSpPr>
          <p:spPr>
            <a:xfrm>
              <a:off x="8095034" y="3358112"/>
              <a:ext cx="2003898" cy="523220"/>
            </a:xfrm>
            <a:prstGeom prst="rect">
              <a:avLst/>
            </a:prstGeom>
            <a:noFill/>
          </p:spPr>
          <p:txBody>
            <a:bodyPr wrap="square" rtlCol="0">
              <a:spAutoFit/>
            </a:bodyPr>
            <a:lstStyle/>
            <a:p>
              <a:r>
                <a:rPr lang="en-US" sz="2800" dirty="0"/>
                <a:t>Answers</a:t>
              </a:r>
            </a:p>
          </p:txBody>
        </p:sp>
      </p:grpSp>
    </p:spTree>
    <p:extLst>
      <p:ext uri="{BB962C8B-B14F-4D97-AF65-F5344CB8AC3E}">
        <p14:creationId xmlns:p14="http://schemas.microsoft.com/office/powerpoint/2010/main" val="105069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50C6-838F-7742-936A-7223A593E8D8}"/>
              </a:ext>
            </a:extLst>
          </p:cNvPr>
          <p:cNvSpPr>
            <a:spLocks noGrp="1"/>
          </p:cNvSpPr>
          <p:nvPr>
            <p:ph type="title"/>
          </p:nvPr>
        </p:nvSpPr>
        <p:spPr/>
        <p:txBody>
          <a:bodyPr/>
          <a:lstStyle/>
          <a:p>
            <a:r>
              <a:rPr lang="en-US" dirty="0"/>
              <a:t>Review – Machine Learning</a:t>
            </a:r>
          </a:p>
        </p:txBody>
      </p:sp>
      <p:sp>
        <p:nvSpPr>
          <p:cNvPr id="4" name="Slide Number Placeholder 3">
            <a:extLst>
              <a:ext uri="{FF2B5EF4-FFF2-40B4-BE49-F238E27FC236}">
                <a16:creationId xmlns:a16="http://schemas.microsoft.com/office/drawing/2014/main" id="{09F52DE6-9AD7-5F49-8349-B111D02D40DD}"/>
              </a:ext>
            </a:extLst>
          </p:cNvPr>
          <p:cNvSpPr>
            <a:spLocks noGrp="1"/>
          </p:cNvSpPr>
          <p:nvPr>
            <p:ph type="sldNum" sz="quarter" idx="12"/>
          </p:nvPr>
        </p:nvSpPr>
        <p:spPr/>
        <p:txBody>
          <a:bodyPr/>
          <a:lstStyle/>
          <a:p>
            <a:fld id="{0E9AFE17-2459-B149-9062-561315CCFF90}" type="slidenum">
              <a:rPr lang="en-US" smtClean="0"/>
              <a:t>27</a:t>
            </a:fld>
            <a:endParaRPr lang="en-US" dirty="0"/>
          </a:p>
        </p:txBody>
      </p:sp>
      <p:grpSp>
        <p:nvGrpSpPr>
          <p:cNvPr id="5" name="Group 4">
            <a:extLst>
              <a:ext uri="{FF2B5EF4-FFF2-40B4-BE49-F238E27FC236}">
                <a16:creationId xmlns:a16="http://schemas.microsoft.com/office/drawing/2014/main" id="{F6D5446C-2E9D-A643-9356-ADAC95E87D0A}"/>
              </a:ext>
            </a:extLst>
          </p:cNvPr>
          <p:cNvGrpSpPr/>
          <p:nvPr/>
        </p:nvGrpSpPr>
        <p:grpSpPr>
          <a:xfrm>
            <a:off x="304800" y="2826734"/>
            <a:ext cx="11229474" cy="2231649"/>
            <a:chOff x="376379" y="2826734"/>
            <a:chExt cx="9722553" cy="2231649"/>
          </a:xfrm>
        </p:grpSpPr>
        <p:sp>
          <p:nvSpPr>
            <p:cNvPr id="6" name="Rectangle 5">
              <a:extLst>
                <a:ext uri="{FF2B5EF4-FFF2-40B4-BE49-F238E27FC236}">
                  <a16:creationId xmlns:a16="http://schemas.microsoft.com/office/drawing/2014/main" id="{34AAADD8-C90A-1348-9E5D-5C91FD7C8B54}"/>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Machine Learning</a:t>
              </a:r>
            </a:p>
          </p:txBody>
        </p:sp>
        <p:cxnSp>
          <p:nvCxnSpPr>
            <p:cNvPr id="7" name="Straight Arrow Connector 6">
              <a:extLst>
                <a:ext uri="{FF2B5EF4-FFF2-40B4-BE49-F238E27FC236}">
                  <a16:creationId xmlns:a16="http://schemas.microsoft.com/office/drawing/2014/main" id="{1DE0BBBE-90DE-C348-A570-D71798E9373D}"/>
                </a:ext>
              </a:extLst>
            </p:cNvPr>
            <p:cNvCxnSpPr>
              <a:cxnSpLocks/>
            </p:cNvCxnSpPr>
            <p:nvPr/>
          </p:nvCxnSpPr>
          <p:spPr>
            <a:xfrm>
              <a:off x="376379" y="3429000"/>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3C7AE6B-18F1-6141-A76F-DF8C2C6F6CA6}"/>
                </a:ext>
              </a:extLst>
            </p:cNvPr>
            <p:cNvSpPr txBox="1"/>
            <p:nvPr/>
          </p:nvSpPr>
          <p:spPr>
            <a:xfrm>
              <a:off x="376379" y="2826734"/>
              <a:ext cx="4137255" cy="523220"/>
            </a:xfrm>
            <a:prstGeom prst="rect">
              <a:avLst/>
            </a:prstGeom>
            <a:noFill/>
          </p:spPr>
          <p:txBody>
            <a:bodyPr wrap="square" rtlCol="0">
              <a:spAutoFit/>
            </a:bodyPr>
            <a:lstStyle/>
            <a:p>
              <a:r>
                <a:rPr lang="en-US" sz="2800" dirty="0"/>
                <a:t>Labels/Targets/Answers/classes</a:t>
              </a:r>
            </a:p>
          </p:txBody>
        </p:sp>
        <p:cxnSp>
          <p:nvCxnSpPr>
            <p:cNvPr id="9" name="Straight Arrow Connector 8">
              <a:extLst>
                <a:ext uri="{FF2B5EF4-FFF2-40B4-BE49-F238E27FC236}">
                  <a16:creationId xmlns:a16="http://schemas.microsoft.com/office/drawing/2014/main" id="{4839950E-E287-824B-A404-3A7B66057455}"/>
                </a:ext>
              </a:extLst>
            </p:cNvPr>
            <p:cNvCxnSpPr>
              <a:cxnSpLocks/>
            </p:cNvCxnSpPr>
            <p:nvPr/>
          </p:nvCxnSpPr>
          <p:spPr>
            <a:xfrm>
              <a:off x="376379" y="4552018"/>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41A46B7-5937-AD43-894B-40399E217569}"/>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1" name="Straight Connector 10">
              <a:extLst>
                <a:ext uri="{FF2B5EF4-FFF2-40B4-BE49-F238E27FC236}">
                  <a16:creationId xmlns:a16="http://schemas.microsoft.com/office/drawing/2014/main" id="{B92B8333-3D18-7C4B-B56B-533F21EA223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7C64831-A451-C04A-BA30-8DB98FAE08B0}"/>
                </a:ext>
              </a:extLst>
            </p:cNvPr>
            <p:cNvSpPr txBox="1"/>
            <p:nvPr/>
          </p:nvSpPr>
          <p:spPr>
            <a:xfrm>
              <a:off x="8095034" y="3358112"/>
              <a:ext cx="2003898" cy="954107"/>
            </a:xfrm>
            <a:prstGeom prst="rect">
              <a:avLst/>
            </a:prstGeom>
            <a:noFill/>
          </p:spPr>
          <p:txBody>
            <a:bodyPr wrap="square" rtlCol="0">
              <a:spAutoFit/>
            </a:bodyPr>
            <a:lstStyle/>
            <a:p>
              <a:r>
                <a:rPr lang="en-US" sz="2800" dirty="0"/>
                <a:t>Patterns/Rules</a:t>
              </a:r>
            </a:p>
          </p:txBody>
        </p:sp>
      </p:grpSp>
    </p:spTree>
    <p:extLst>
      <p:ext uri="{BB962C8B-B14F-4D97-AF65-F5344CB8AC3E}">
        <p14:creationId xmlns:p14="http://schemas.microsoft.com/office/powerpoint/2010/main" val="3951703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E014-754C-9848-9056-F186D73EA726}"/>
              </a:ext>
            </a:extLst>
          </p:cNvPr>
          <p:cNvSpPr>
            <a:spLocks noGrp="1"/>
          </p:cNvSpPr>
          <p:nvPr>
            <p:ph type="title"/>
          </p:nvPr>
        </p:nvSpPr>
        <p:spPr/>
        <p:txBody>
          <a:bodyPr/>
          <a:lstStyle/>
          <a:p>
            <a:r>
              <a:rPr lang="en-US" dirty="0"/>
              <a:t>Spam Detector</a:t>
            </a:r>
          </a:p>
        </p:txBody>
      </p:sp>
      <p:pic>
        <p:nvPicPr>
          <p:cNvPr id="4" name="Content Placeholder 3">
            <a:extLst>
              <a:ext uri="{FF2B5EF4-FFF2-40B4-BE49-F238E27FC236}">
                <a16:creationId xmlns:a16="http://schemas.microsoft.com/office/drawing/2014/main" id="{FEF0908B-9740-064B-925C-E17E12CF4166}"/>
              </a:ext>
            </a:extLst>
          </p:cNvPr>
          <p:cNvPicPr>
            <a:picLocks noGrp="1" noChangeAspect="1"/>
          </p:cNvPicPr>
          <p:nvPr>
            <p:ph idx="1"/>
          </p:nvPr>
        </p:nvPicPr>
        <p:blipFill>
          <a:blip r:embed="rId3"/>
          <a:stretch>
            <a:fillRect/>
          </a:stretch>
        </p:blipFill>
        <p:spPr>
          <a:xfrm>
            <a:off x="1938787" y="1796884"/>
            <a:ext cx="8016096" cy="4419130"/>
          </a:xfrm>
          <a:prstGeom prst="rect">
            <a:avLst/>
          </a:prstGeom>
        </p:spPr>
      </p:pic>
      <p:sp>
        <p:nvSpPr>
          <p:cNvPr id="5" name="Slide Number Placeholder 4">
            <a:extLst>
              <a:ext uri="{FF2B5EF4-FFF2-40B4-BE49-F238E27FC236}">
                <a16:creationId xmlns:a16="http://schemas.microsoft.com/office/drawing/2014/main" id="{7DDDAA5E-C977-5D46-9B42-AAA383D210B1}"/>
              </a:ext>
            </a:extLst>
          </p:cNvPr>
          <p:cNvSpPr>
            <a:spLocks noGrp="1"/>
          </p:cNvSpPr>
          <p:nvPr>
            <p:ph type="sldNum" sz="quarter" idx="12"/>
          </p:nvPr>
        </p:nvSpPr>
        <p:spPr/>
        <p:txBody>
          <a:bodyPr/>
          <a:lstStyle/>
          <a:p>
            <a:fld id="{0E9AFE17-2459-B149-9062-561315CCFF90}" type="slidenum">
              <a:rPr lang="en-US" smtClean="0"/>
              <a:t>28</a:t>
            </a:fld>
            <a:endParaRPr lang="en-US"/>
          </a:p>
        </p:txBody>
      </p:sp>
    </p:spTree>
    <p:extLst>
      <p:ext uri="{BB962C8B-B14F-4D97-AF65-F5344CB8AC3E}">
        <p14:creationId xmlns:p14="http://schemas.microsoft.com/office/powerpoint/2010/main" val="241417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FE6F-CAD1-084E-A666-2997A8E51267}"/>
              </a:ext>
            </a:extLst>
          </p:cNvPr>
          <p:cNvSpPr>
            <a:spLocks noGrp="1"/>
          </p:cNvSpPr>
          <p:nvPr>
            <p:ph type="title"/>
          </p:nvPr>
        </p:nvSpPr>
        <p:spPr/>
        <p:txBody>
          <a:bodyPr/>
          <a:lstStyle/>
          <a:p>
            <a:r>
              <a:rPr lang="en-US" dirty="0"/>
              <a:t>Nigerian Prince Scam Email</a:t>
            </a:r>
          </a:p>
        </p:txBody>
      </p:sp>
      <p:sp>
        <p:nvSpPr>
          <p:cNvPr id="3" name="Content Placeholder 2">
            <a:extLst>
              <a:ext uri="{FF2B5EF4-FFF2-40B4-BE49-F238E27FC236}">
                <a16:creationId xmlns:a16="http://schemas.microsoft.com/office/drawing/2014/main" id="{5BDE42D4-C586-0647-A2E2-51A76D509A70}"/>
              </a:ext>
            </a:extLst>
          </p:cNvPr>
          <p:cNvSpPr>
            <a:spLocks noGrp="1"/>
          </p:cNvSpPr>
          <p:nvPr>
            <p:ph idx="1"/>
          </p:nvPr>
        </p:nvSpPr>
        <p:spPr/>
        <p:txBody>
          <a:bodyPr/>
          <a:lstStyle/>
          <a:p>
            <a:r>
              <a:rPr lang="en-US" dirty="0"/>
              <a:t>Also called "</a:t>
            </a:r>
            <a:r>
              <a:rPr lang="en-US" b="1" dirty="0"/>
              <a:t>Nigerian</a:t>
            </a:r>
            <a:r>
              <a:rPr lang="en-US" dirty="0"/>
              <a:t> letter" </a:t>
            </a:r>
            <a:r>
              <a:rPr lang="en-US" b="1" dirty="0"/>
              <a:t>scams</a:t>
            </a:r>
            <a:r>
              <a:rPr lang="en-US" dirty="0"/>
              <a:t> or "foreign money exchanges," these typically start with an </a:t>
            </a:r>
            <a:r>
              <a:rPr lang="en-US" b="1" dirty="0"/>
              <a:t>email</a:t>
            </a:r>
            <a:r>
              <a:rPr lang="en-US" dirty="0"/>
              <a:t> from someone overseas who claims to be royalty. </a:t>
            </a:r>
          </a:p>
          <a:p>
            <a:r>
              <a:rPr lang="en-US" dirty="0"/>
              <a:t>The fraudsters lure you in by offering a share of a huge investment opportunity or a fortune they can't get out of the country without your help.</a:t>
            </a:r>
          </a:p>
          <a:p>
            <a:r>
              <a:rPr lang="en-US" dirty="0"/>
              <a:t>While it's closely associated with the early internet, the </a:t>
            </a:r>
            <a:r>
              <a:rPr lang="en-US" b="1" dirty="0"/>
              <a:t>Nigerian prince</a:t>
            </a:r>
            <a:r>
              <a:rPr lang="en-US" dirty="0"/>
              <a:t> first went global in the 1980s when West </a:t>
            </a:r>
            <a:r>
              <a:rPr lang="en-US" b="1" dirty="0"/>
              <a:t>African</a:t>
            </a:r>
            <a:r>
              <a:rPr lang="en-US" dirty="0"/>
              <a:t> fraudsters began snail-</a:t>
            </a:r>
            <a:r>
              <a:rPr lang="en-US" b="1" dirty="0"/>
              <a:t>mailing scam</a:t>
            </a:r>
            <a:r>
              <a:rPr lang="en-US" dirty="0"/>
              <a:t> letters around the world.</a:t>
            </a:r>
          </a:p>
        </p:txBody>
      </p:sp>
      <p:sp>
        <p:nvSpPr>
          <p:cNvPr id="4" name="Slide Number Placeholder 3">
            <a:extLst>
              <a:ext uri="{FF2B5EF4-FFF2-40B4-BE49-F238E27FC236}">
                <a16:creationId xmlns:a16="http://schemas.microsoft.com/office/drawing/2014/main" id="{1B7C4561-3FC5-3145-A6B4-848BDDDA91A4}"/>
              </a:ext>
            </a:extLst>
          </p:cNvPr>
          <p:cNvSpPr>
            <a:spLocks noGrp="1"/>
          </p:cNvSpPr>
          <p:nvPr>
            <p:ph type="sldNum" sz="quarter" idx="12"/>
          </p:nvPr>
        </p:nvSpPr>
        <p:spPr/>
        <p:txBody>
          <a:bodyPr/>
          <a:lstStyle/>
          <a:p>
            <a:fld id="{0E9AFE17-2459-B149-9062-561315CCFF90}" type="slidenum">
              <a:rPr lang="en-US" smtClean="0"/>
              <a:t>29</a:t>
            </a:fld>
            <a:endParaRPr lang="en-US"/>
          </a:p>
        </p:txBody>
      </p:sp>
    </p:spTree>
    <p:extLst>
      <p:ext uri="{BB962C8B-B14F-4D97-AF65-F5344CB8AC3E}">
        <p14:creationId xmlns:p14="http://schemas.microsoft.com/office/powerpoint/2010/main" val="140440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63D5-F14C-C94B-8933-8BDC88192C91}"/>
              </a:ext>
            </a:extLst>
          </p:cNvPr>
          <p:cNvSpPr>
            <a:spLocks noGrp="1"/>
          </p:cNvSpPr>
          <p:nvPr>
            <p:ph type="title"/>
          </p:nvPr>
        </p:nvSpPr>
        <p:spPr/>
        <p:txBody>
          <a:bodyPr/>
          <a:lstStyle/>
          <a:p>
            <a:r>
              <a:rPr lang="en-US" dirty="0" err="1"/>
              <a:t>Numpy</a:t>
            </a:r>
            <a:r>
              <a:rPr lang="en-US" dirty="0"/>
              <a:t> Arrays</a:t>
            </a:r>
          </a:p>
        </p:txBody>
      </p:sp>
      <p:sp>
        <p:nvSpPr>
          <p:cNvPr id="3" name="Content Placeholder 2">
            <a:extLst>
              <a:ext uri="{FF2B5EF4-FFF2-40B4-BE49-F238E27FC236}">
                <a16:creationId xmlns:a16="http://schemas.microsoft.com/office/drawing/2014/main" id="{FD215056-5FB3-6C45-B4C8-2F4FF6EFEE39}"/>
              </a:ext>
            </a:extLst>
          </p:cNvPr>
          <p:cNvSpPr>
            <a:spLocks noGrp="1"/>
          </p:cNvSpPr>
          <p:nvPr>
            <p:ph idx="1"/>
          </p:nvPr>
        </p:nvSpPr>
        <p:spPr/>
        <p:txBody>
          <a:bodyPr/>
          <a:lstStyle/>
          <a:p>
            <a:r>
              <a:rPr lang="en-US" dirty="0"/>
              <a:t>Alternatives to Python Lists</a:t>
            </a:r>
          </a:p>
          <a:p>
            <a:r>
              <a:rPr lang="en-US" dirty="0"/>
              <a:t>Perform calculations across the entire array instead of applying the calculations on every single element</a:t>
            </a:r>
          </a:p>
          <a:p>
            <a:endParaRPr lang="en-US" dirty="0"/>
          </a:p>
          <a:p>
            <a:r>
              <a:rPr lang="en-US" dirty="0"/>
              <a:t>Let’s create two separate lists for height and weight</a:t>
            </a:r>
          </a:p>
          <a:p>
            <a:r>
              <a:rPr lang="en-US" dirty="0"/>
              <a:t>Create a third list containing the BMI for each element of height and weight</a:t>
            </a:r>
          </a:p>
          <a:p>
            <a:pPr marL="0" indent="0">
              <a:buNone/>
            </a:pPr>
            <a:endParaRPr lang="en-US" dirty="0"/>
          </a:p>
        </p:txBody>
      </p:sp>
    </p:spTree>
    <p:extLst>
      <p:ext uri="{BB962C8B-B14F-4D97-AF65-F5344CB8AC3E}">
        <p14:creationId xmlns:p14="http://schemas.microsoft.com/office/powerpoint/2010/main" val="572870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98A0-D0BA-5E4C-8F69-FFABD4B1DC54}"/>
              </a:ext>
            </a:extLst>
          </p:cNvPr>
          <p:cNvSpPr>
            <a:spLocks noGrp="1"/>
          </p:cNvSpPr>
          <p:nvPr>
            <p:ph type="title"/>
          </p:nvPr>
        </p:nvSpPr>
        <p:spPr/>
        <p:txBody>
          <a:bodyPr/>
          <a:lstStyle/>
          <a:p>
            <a:r>
              <a:rPr lang="en-US" dirty="0"/>
              <a:t>Spam Detector – Cont.</a:t>
            </a:r>
          </a:p>
        </p:txBody>
      </p:sp>
      <p:pic>
        <p:nvPicPr>
          <p:cNvPr id="4" name="Content Placeholder 3">
            <a:extLst>
              <a:ext uri="{FF2B5EF4-FFF2-40B4-BE49-F238E27FC236}">
                <a16:creationId xmlns:a16="http://schemas.microsoft.com/office/drawing/2014/main" id="{80245346-3317-104D-AB17-107BC818EA02}"/>
              </a:ext>
            </a:extLst>
          </p:cNvPr>
          <p:cNvPicPr>
            <a:picLocks noGrp="1" noChangeAspect="1"/>
          </p:cNvPicPr>
          <p:nvPr>
            <p:ph idx="1"/>
          </p:nvPr>
        </p:nvPicPr>
        <p:blipFill>
          <a:blip r:embed="rId3"/>
          <a:stretch>
            <a:fillRect/>
          </a:stretch>
        </p:blipFill>
        <p:spPr>
          <a:xfrm>
            <a:off x="3984986" y="1808354"/>
            <a:ext cx="3276600" cy="2706180"/>
          </a:xfrm>
          <a:prstGeom prst="rect">
            <a:avLst/>
          </a:prstGeom>
        </p:spPr>
      </p:pic>
      <p:pic>
        <p:nvPicPr>
          <p:cNvPr id="5" name="Picture 4">
            <a:extLst>
              <a:ext uri="{FF2B5EF4-FFF2-40B4-BE49-F238E27FC236}">
                <a16:creationId xmlns:a16="http://schemas.microsoft.com/office/drawing/2014/main" id="{74F89BF2-2DF2-704D-9224-7389ECC57BD9}"/>
              </a:ext>
            </a:extLst>
          </p:cNvPr>
          <p:cNvPicPr>
            <a:picLocks noChangeAspect="1"/>
          </p:cNvPicPr>
          <p:nvPr/>
        </p:nvPicPr>
        <p:blipFill>
          <a:blip r:embed="rId4"/>
          <a:stretch>
            <a:fillRect/>
          </a:stretch>
        </p:blipFill>
        <p:spPr>
          <a:xfrm>
            <a:off x="568686" y="4514534"/>
            <a:ext cx="3416300" cy="2044700"/>
          </a:xfrm>
          <a:prstGeom prst="rect">
            <a:avLst/>
          </a:prstGeom>
        </p:spPr>
      </p:pic>
      <p:pic>
        <p:nvPicPr>
          <p:cNvPr id="6" name="Picture 5">
            <a:extLst>
              <a:ext uri="{FF2B5EF4-FFF2-40B4-BE49-F238E27FC236}">
                <a16:creationId xmlns:a16="http://schemas.microsoft.com/office/drawing/2014/main" id="{A7713FD0-0A13-314E-B80A-5BC9B757AFE2}"/>
              </a:ext>
            </a:extLst>
          </p:cNvPr>
          <p:cNvPicPr>
            <a:picLocks noChangeAspect="1"/>
          </p:cNvPicPr>
          <p:nvPr/>
        </p:nvPicPr>
        <p:blipFill>
          <a:blip r:embed="rId5"/>
          <a:stretch>
            <a:fillRect/>
          </a:stretch>
        </p:blipFill>
        <p:spPr>
          <a:xfrm>
            <a:off x="7070849" y="641987"/>
            <a:ext cx="4758133" cy="6157584"/>
          </a:xfrm>
          <a:prstGeom prst="rect">
            <a:avLst/>
          </a:prstGeom>
        </p:spPr>
      </p:pic>
      <p:sp>
        <p:nvSpPr>
          <p:cNvPr id="9" name="Slide Number Placeholder 8">
            <a:extLst>
              <a:ext uri="{FF2B5EF4-FFF2-40B4-BE49-F238E27FC236}">
                <a16:creationId xmlns:a16="http://schemas.microsoft.com/office/drawing/2014/main" id="{80CA50D2-C766-0A4F-A1C0-08EA9855D8F9}"/>
              </a:ext>
            </a:extLst>
          </p:cNvPr>
          <p:cNvSpPr>
            <a:spLocks noGrp="1"/>
          </p:cNvSpPr>
          <p:nvPr>
            <p:ph type="sldNum" sz="quarter" idx="12"/>
          </p:nvPr>
        </p:nvSpPr>
        <p:spPr/>
        <p:txBody>
          <a:bodyPr/>
          <a:lstStyle/>
          <a:p>
            <a:fld id="{0E9AFE17-2459-B149-9062-561315CCFF90}" type="slidenum">
              <a:rPr lang="en-US" smtClean="0"/>
              <a:t>30</a:t>
            </a:fld>
            <a:endParaRPr lang="en-US"/>
          </a:p>
        </p:txBody>
      </p:sp>
    </p:spTree>
    <p:extLst>
      <p:ext uri="{BB962C8B-B14F-4D97-AF65-F5344CB8AC3E}">
        <p14:creationId xmlns:p14="http://schemas.microsoft.com/office/powerpoint/2010/main" val="246811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7F1D-650D-5D4D-90EC-0E7FCC88D537}"/>
              </a:ext>
            </a:extLst>
          </p:cNvPr>
          <p:cNvSpPr>
            <a:spLocks noGrp="1"/>
          </p:cNvSpPr>
          <p:nvPr>
            <p:ph type="title"/>
          </p:nvPr>
        </p:nvSpPr>
        <p:spPr/>
        <p:txBody>
          <a:bodyPr/>
          <a:lstStyle/>
          <a:p>
            <a:r>
              <a:rPr lang="en-US" dirty="0"/>
              <a:t>Machine Learning for spam Detector</a:t>
            </a:r>
          </a:p>
        </p:txBody>
      </p:sp>
      <p:sp>
        <p:nvSpPr>
          <p:cNvPr id="3" name="Content Placeholder 2">
            <a:extLst>
              <a:ext uri="{FF2B5EF4-FFF2-40B4-BE49-F238E27FC236}">
                <a16:creationId xmlns:a16="http://schemas.microsoft.com/office/drawing/2014/main" id="{853C5B37-3452-1B44-B862-59A9693E45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7CA212-CCFD-A841-AAC9-6BA27F7A6D5D}"/>
              </a:ext>
            </a:extLst>
          </p:cNvPr>
          <p:cNvPicPr>
            <a:picLocks noChangeAspect="1"/>
          </p:cNvPicPr>
          <p:nvPr/>
        </p:nvPicPr>
        <p:blipFill>
          <a:blip r:embed="rId2"/>
          <a:stretch>
            <a:fillRect/>
          </a:stretch>
        </p:blipFill>
        <p:spPr>
          <a:xfrm>
            <a:off x="838200" y="1742304"/>
            <a:ext cx="4677880" cy="2189773"/>
          </a:xfrm>
          <a:prstGeom prst="rect">
            <a:avLst/>
          </a:prstGeom>
        </p:spPr>
      </p:pic>
      <p:pic>
        <p:nvPicPr>
          <p:cNvPr id="5" name="Picture 4">
            <a:extLst>
              <a:ext uri="{FF2B5EF4-FFF2-40B4-BE49-F238E27FC236}">
                <a16:creationId xmlns:a16="http://schemas.microsoft.com/office/drawing/2014/main" id="{2B820CC7-F112-CA4F-8CDE-BE79CEC83EB2}"/>
              </a:ext>
            </a:extLst>
          </p:cNvPr>
          <p:cNvPicPr>
            <a:picLocks noChangeAspect="1"/>
          </p:cNvPicPr>
          <p:nvPr/>
        </p:nvPicPr>
        <p:blipFill>
          <a:blip r:embed="rId3"/>
          <a:stretch>
            <a:fillRect/>
          </a:stretch>
        </p:blipFill>
        <p:spPr>
          <a:xfrm>
            <a:off x="838200" y="3657253"/>
            <a:ext cx="5773615" cy="2558761"/>
          </a:xfrm>
          <a:prstGeom prst="rect">
            <a:avLst/>
          </a:prstGeom>
        </p:spPr>
      </p:pic>
      <p:pic>
        <p:nvPicPr>
          <p:cNvPr id="6" name="Picture 5">
            <a:extLst>
              <a:ext uri="{FF2B5EF4-FFF2-40B4-BE49-F238E27FC236}">
                <a16:creationId xmlns:a16="http://schemas.microsoft.com/office/drawing/2014/main" id="{BE8AA2D0-8B5B-D940-BD8B-D3CFC3841A10}"/>
              </a:ext>
            </a:extLst>
          </p:cNvPr>
          <p:cNvPicPr>
            <a:picLocks noChangeAspect="1"/>
          </p:cNvPicPr>
          <p:nvPr/>
        </p:nvPicPr>
        <p:blipFill>
          <a:blip r:embed="rId4"/>
          <a:stretch>
            <a:fillRect/>
          </a:stretch>
        </p:blipFill>
        <p:spPr>
          <a:xfrm>
            <a:off x="4987897" y="1499830"/>
            <a:ext cx="4877072" cy="3615867"/>
          </a:xfrm>
          <a:prstGeom prst="rect">
            <a:avLst/>
          </a:prstGeom>
        </p:spPr>
      </p:pic>
      <p:pic>
        <p:nvPicPr>
          <p:cNvPr id="8" name="Picture 7">
            <a:extLst>
              <a:ext uri="{FF2B5EF4-FFF2-40B4-BE49-F238E27FC236}">
                <a16:creationId xmlns:a16="http://schemas.microsoft.com/office/drawing/2014/main" id="{70000056-6742-4C45-9B5B-1DC4C6C031B2}"/>
              </a:ext>
            </a:extLst>
          </p:cNvPr>
          <p:cNvPicPr>
            <a:picLocks noChangeAspect="1"/>
          </p:cNvPicPr>
          <p:nvPr/>
        </p:nvPicPr>
        <p:blipFill>
          <a:blip r:embed="rId5"/>
          <a:stretch>
            <a:fillRect/>
          </a:stretch>
        </p:blipFill>
        <p:spPr>
          <a:xfrm>
            <a:off x="7577879" y="1456859"/>
            <a:ext cx="4370246" cy="4298701"/>
          </a:xfrm>
          <a:prstGeom prst="rect">
            <a:avLst/>
          </a:prstGeom>
        </p:spPr>
      </p:pic>
      <p:pic>
        <p:nvPicPr>
          <p:cNvPr id="7" name="Picture 6">
            <a:extLst>
              <a:ext uri="{FF2B5EF4-FFF2-40B4-BE49-F238E27FC236}">
                <a16:creationId xmlns:a16="http://schemas.microsoft.com/office/drawing/2014/main" id="{FA4340DC-6F94-F74F-B130-507EAA3238B8}"/>
              </a:ext>
            </a:extLst>
          </p:cNvPr>
          <p:cNvPicPr>
            <a:picLocks noChangeAspect="1"/>
          </p:cNvPicPr>
          <p:nvPr/>
        </p:nvPicPr>
        <p:blipFill>
          <a:blip r:embed="rId6"/>
          <a:stretch>
            <a:fillRect/>
          </a:stretch>
        </p:blipFill>
        <p:spPr>
          <a:xfrm>
            <a:off x="5884440" y="3932077"/>
            <a:ext cx="4877072" cy="3646966"/>
          </a:xfrm>
          <a:prstGeom prst="rect">
            <a:avLst/>
          </a:prstGeom>
        </p:spPr>
      </p:pic>
      <p:sp>
        <p:nvSpPr>
          <p:cNvPr id="9" name="Slide Number Placeholder 8">
            <a:extLst>
              <a:ext uri="{FF2B5EF4-FFF2-40B4-BE49-F238E27FC236}">
                <a16:creationId xmlns:a16="http://schemas.microsoft.com/office/drawing/2014/main" id="{545552B5-DF07-794B-A822-D72FB4B9E208}"/>
              </a:ext>
            </a:extLst>
          </p:cNvPr>
          <p:cNvSpPr>
            <a:spLocks noGrp="1"/>
          </p:cNvSpPr>
          <p:nvPr>
            <p:ph type="sldNum" sz="quarter" idx="12"/>
          </p:nvPr>
        </p:nvSpPr>
        <p:spPr/>
        <p:txBody>
          <a:bodyPr/>
          <a:lstStyle/>
          <a:p>
            <a:fld id="{0E9AFE17-2459-B149-9062-561315CCFF90}" type="slidenum">
              <a:rPr lang="en-US" smtClean="0"/>
              <a:t>31</a:t>
            </a:fld>
            <a:endParaRPr lang="en-US"/>
          </a:p>
        </p:txBody>
      </p:sp>
    </p:spTree>
    <p:extLst>
      <p:ext uri="{BB962C8B-B14F-4D97-AF65-F5344CB8AC3E}">
        <p14:creationId xmlns:p14="http://schemas.microsoft.com/office/powerpoint/2010/main" val="260805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6725-4050-9040-A98E-4C792D91384B}"/>
              </a:ext>
            </a:extLst>
          </p:cNvPr>
          <p:cNvSpPr>
            <a:spLocks noGrp="1"/>
          </p:cNvSpPr>
          <p:nvPr>
            <p:ph type="title"/>
          </p:nvPr>
        </p:nvSpPr>
        <p:spPr/>
        <p:txBody>
          <a:bodyPr/>
          <a:lstStyle/>
          <a:p>
            <a:r>
              <a:rPr lang="en-US" dirty="0"/>
              <a:t>Machine Learning for spam Detector- Cont.</a:t>
            </a:r>
          </a:p>
        </p:txBody>
      </p:sp>
      <p:pic>
        <p:nvPicPr>
          <p:cNvPr id="7" name="Content Placeholder 6" descr="Document">
            <a:extLst>
              <a:ext uri="{FF2B5EF4-FFF2-40B4-BE49-F238E27FC236}">
                <a16:creationId xmlns:a16="http://schemas.microsoft.com/office/drawing/2014/main" id="{2544E234-33E3-0B45-B10A-BA91D8E7BF0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625969" y="3033347"/>
            <a:ext cx="914400" cy="914400"/>
          </a:xfrm>
        </p:spPr>
      </p:pic>
      <p:sp>
        <p:nvSpPr>
          <p:cNvPr id="4" name="Oval 3">
            <a:extLst>
              <a:ext uri="{FF2B5EF4-FFF2-40B4-BE49-F238E27FC236}">
                <a16:creationId xmlns:a16="http://schemas.microsoft.com/office/drawing/2014/main" id="{381B14A1-56C7-5340-A844-A16B01922980}"/>
              </a:ext>
            </a:extLst>
          </p:cNvPr>
          <p:cNvSpPr/>
          <p:nvPr/>
        </p:nvSpPr>
        <p:spPr>
          <a:xfrm>
            <a:off x="1828800" y="2286000"/>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68523" y="626930"/>
                  <a:pt x="549322" y="40559"/>
                  <a:pt x="1468316" y="0"/>
                </a:cubicBezTo>
                <a:cubicBezTo>
                  <a:pt x="2358900" y="16769"/>
                  <a:pt x="2733878" y="675644"/>
                  <a:pt x="2936632" y="1494693"/>
                </a:cubicBezTo>
                <a:cubicBezTo>
                  <a:pt x="2879470" y="2376010"/>
                  <a:pt x="2262442" y="3082263"/>
                  <a:pt x="1468316" y="2989386"/>
                </a:cubicBezTo>
                <a:cubicBezTo>
                  <a:pt x="524727" y="2916805"/>
                  <a:pt x="115959" y="2375595"/>
                  <a:pt x="0" y="1494693"/>
                </a:cubicBezTo>
                <a:close/>
              </a:path>
            </a:pathLst>
          </a:custGeom>
          <a:noFill/>
          <a:ln w="5715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9A8B8C-ADC2-C34D-805D-0CA2D83616BE}"/>
              </a:ext>
            </a:extLst>
          </p:cNvPr>
          <p:cNvSpPr/>
          <p:nvPr/>
        </p:nvSpPr>
        <p:spPr>
          <a:xfrm>
            <a:off x="7215554" y="2285999"/>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44960" y="748077"/>
                  <a:pt x="564874" y="-38202"/>
                  <a:pt x="1468316" y="0"/>
                </a:cubicBezTo>
                <a:cubicBezTo>
                  <a:pt x="2362189" y="-12245"/>
                  <a:pt x="2842553" y="840547"/>
                  <a:pt x="2936632" y="1494693"/>
                </a:cubicBezTo>
                <a:cubicBezTo>
                  <a:pt x="2718338" y="2393149"/>
                  <a:pt x="2134588" y="3160443"/>
                  <a:pt x="1468316" y="2989386"/>
                </a:cubicBezTo>
                <a:cubicBezTo>
                  <a:pt x="792136" y="2902184"/>
                  <a:pt x="-150309" y="2354668"/>
                  <a:pt x="0" y="1494693"/>
                </a:cubicBezTo>
                <a:close/>
              </a:path>
            </a:pathLst>
          </a:custGeom>
          <a:noFill/>
          <a:ln w="57150">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descr="Document">
            <a:extLst>
              <a:ext uri="{FF2B5EF4-FFF2-40B4-BE49-F238E27FC236}">
                <a16:creationId xmlns:a16="http://schemas.microsoft.com/office/drawing/2014/main" id="{586215DE-4745-CA4E-8578-C18AE7A97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9815" y="3323491"/>
            <a:ext cx="914400" cy="914400"/>
          </a:xfrm>
          <a:prstGeom prst="rect">
            <a:avLst/>
          </a:prstGeom>
        </p:spPr>
      </p:pic>
      <p:pic>
        <p:nvPicPr>
          <p:cNvPr id="9" name="Content Placeholder 6" descr="Document">
            <a:extLst>
              <a:ext uri="{FF2B5EF4-FFF2-40B4-BE49-F238E27FC236}">
                <a16:creationId xmlns:a16="http://schemas.microsoft.com/office/drawing/2014/main" id="{57DFE76A-CF52-FD47-8B39-97328C4BF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0477" y="2514600"/>
            <a:ext cx="914400" cy="914400"/>
          </a:xfrm>
          <a:prstGeom prst="rect">
            <a:avLst/>
          </a:prstGeom>
        </p:spPr>
      </p:pic>
      <p:pic>
        <p:nvPicPr>
          <p:cNvPr id="10" name="Content Placeholder 6" descr="Document">
            <a:extLst>
              <a:ext uri="{FF2B5EF4-FFF2-40B4-BE49-F238E27FC236}">
                <a16:creationId xmlns:a16="http://schemas.microsoft.com/office/drawing/2014/main" id="{A3581FE4-B5B0-1141-B3E5-FF54B6FFD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1461" y="2338640"/>
            <a:ext cx="914400" cy="914400"/>
          </a:xfrm>
          <a:prstGeom prst="rect">
            <a:avLst/>
          </a:prstGeom>
        </p:spPr>
      </p:pic>
      <p:pic>
        <p:nvPicPr>
          <p:cNvPr id="11" name="Content Placeholder 6" descr="Document">
            <a:extLst>
              <a:ext uri="{FF2B5EF4-FFF2-40B4-BE49-F238E27FC236}">
                <a16:creationId xmlns:a16="http://schemas.microsoft.com/office/drawing/2014/main" id="{7B9A07BD-A6F7-C743-AED6-B2A1963E27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9546" y="3231174"/>
            <a:ext cx="914400" cy="914400"/>
          </a:xfrm>
          <a:prstGeom prst="rect">
            <a:avLst/>
          </a:prstGeom>
        </p:spPr>
      </p:pic>
      <p:pic>
        <p:nvPicPr>
          <p:cNvPr id="12" name="Content Placeholder 6" descr="Document">
            <a:extLst>
              <a:ext uri="{FF2B5EF4-FFF2-40B4-BE49-F238E27FC236}">
                <a16:creationId xmlns:a16="http://schemas.microsoft.com/office/drawing/2014/main" id="{C7D0BBF8-0375-8C49-B83C-782DD1A7D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289" y="2665498"/>
            <a:ext cx="914400" cy="914400"/>
          </a:xfrm>
          <a:prstGeom prst="rect">
            <a:avLst/>
          </a:prstGeom>
        </p:spPr>
      </p:pic>
      <p:pic>
        <p:nvPicPr>
          <p:cNvPr id="13" name="Content Placeholder 6" descr="Document">
            <a:extLst>
              <a:ext uri="{FF2B5EF4-FFF2-40B4-BE49-F238E27FC236}">
                <a16:creationId xmlns:a16="http://schemas.microsoft.com/office/drawing/2014/main" id="{70CE5716-87BC-F246-B4D4-F5DD117BC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2077" y="3490547"/>
            <a:ext cx="914400" cy="914400"/>
          </a:xfrm>
          <a:prstGeom prst="rect">
            <a:avLst/>
          </a:prstGeom>
        </p:spPr>
      </p:pic>
      <p:pic>
        <p:nvPicPr>
          <p:cNvPr id="14" name="Content Placeholder 6" descr="Document">
            <a:extLst>
              <a:ext uri="{FF2B5EF4-FFF2-40B4-BE49-F238E27FC236}">
                <a16:creationId xmlns:a16="http://schemas.microsoft.com/office/drawing/2014/main" id="{902E16BD-A7B2-7A49-8368-FEC920306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1492" y="3656175"/>
            <a:ext cx="914400" cy="914400"/>
          </a:xfrm>
          <a:prstGeom prst="rect">
            <a:avLst/>
          </a:prstGeom>
        </p:spPr>
      </p:pic>
      <p:pic>
        <p:nvPicPr>
          <p:cNvPr id="15" name="Content Placeholder 6" descr="Document">
            <a:extLst>
              <a:ext uri="{FF2B5EF4-FFF2-40B4-BE49-F238E27FC236}">
                <a16:creationId xmlns:a16="http://schemas.microsoft.com/office/drawing/2014/main" id="{62D257DA-F801-8F41-868E-FCBB383D63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169" y="3867187"/>
            <a:ext cx="914400" cy="914400"/>
          </a:xfrm>
          <a:prstGeom prst="rect">
            <a:avLst/>
          </a:prstGeom>
        </p:spPr>
      </p:pic>
      <p:pic>
        <p:nvPicPr>
          <p:cNvPr id="16" name="Content Placeholder 6" descr="Document">
            <a:extLst>
              <a:ext uri="{FF2B5EF4-FFF2-40B4-BE49-F238E27FC236}">
                <a16:creationId xmlns:a16="http://schemas.microsoft.com/office/drawing/2014/main" id="{CCD4E671-B44B-BC4E-B32B-3157A6074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1023" y="3942638"/>
            <a:ext cx="914400" cy="914400"/>
          </a:xfrm>
          <a:prstGeom prst="rect">
            <a:avLst/>
          </a:prstGeom>
        </p:spPr>
      </p:pic>
      <p:pic>
        <p:nvPicPr>
          <p:cNvPr id="17" name="Content Placeholder 6" descr="Document">
            <a:extLst>
              <a:ext uri="{FF2B5EF4-FFF2-40B4-BE49-F238E27FC236}">
                <a16:creationId xmlns:a16="http://schemas.microsoft.com/office/drawing/2014/main" id="{67378EAD-8746-0D4F-8C14-9569B222E4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6661" y="4372749"/>
            <a:ext cx="914400" cy="914400"/>
          </a:xfrm>
          <a:prstGeom prst="rect">
            <a:avLst/>
          </a:prstGeom>
        </p:spPr>
      </p:pic>
      <p:pic>
        <p:nvPicPr>
          <p:cNvPr id="18" name="Content Placeholder 6" descr="Document">
            <a:extLst>
              <a:ext uri="{FF2B5EF4-FFF2-40B4-BE49-F238E27FC236}">
                <a16:creationId xmlns:a16="http://schemas.microsoft.com/office/drawing/2014/main" id="{65B3B3E9-24CF-8943-B97E-0FF498B48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4861" y="4237894"/>
            <a:ext cx="914400" cy="914400"/>
          </a:xfrm>
          <a:prstGeom prst="rect">
            <a:avLst/>
          </a:prstGeom>
        </p:spPr>
      </p:pic>
      <p:pic>
        <p:nvPicPr>
          <p:cNvPr id="19" name="Content Placeholder 6" descr="Document">
            <a:extLst>
              <a:ext uri="{FF2B5EF4-FFF2-40B4-BE49-F238E27FC236}">
                <a16:creationId xmlns:a16="http://schemas.microsoft.com/office/drawing/2014/main" id="{407B7FA8-842A-2646-A438-64BDFA3E8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54" y="2861896"/>
            <a:ext cx="914400" cy="914400"/>
          </a:xfrm>
          <a:prstGeom prst="rect">
            <a:avLst/>
          </a:prstGeom>
        </p:spPr>
      </p:pic>
      <p:pic>
        <p:nvPicPr>
          <p:cNvPr id="20" name="Content Placeholder 6" descr="Document">
            <a:extLst>
              <a:ext uri="{FF2B5EF4-FFF2-40B4-BE49-F238E27FC236}">
                <a16:creationId xmlns:a16="http://schemas.microsoft.com/office/drawing/2014/main" id="{6B133629-C523-AB44-B2B1-5170778C1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8277" y="2665498"/>
            <a:ext cx="914400" cy="914400"/>
          </a:xfrm>
          <a:prstGeom prst="rect">
            <a:avLst/>
          </a:prstGeom>
        </p:spPr>
      </p:pic>
      <p:pic>
        <p:nvPicPr>
          <p:cNvPr id="21" name="Content Placeholder 6" descr="Document">
            <a:extLst>
              <a:ext uri="{FF2B5EF4-FFF2-40B4-BE49-F238E27FC236}">
                <a16:creationId xmlns:a16="http://schemas.microsoft.com/office/drawing/2014/main" id="{6842C2BF-B926-A34C-8E00-1B522D25FB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8584" y="2338640"/>
            <a:ext cx="914400" cy="914400"/>
          </a:xfrm>
          <a:prstGeom prst="rect">
            <a:avLst/>
          </a:prstGeom>
        </p:spPr>
      </p:pic>
      <p:pic>
        <p:nvPicPr>
          <p:cNvPr id="22" name="Content Placeholder 6" descr="Document">
            <a:extLst>
              <a:ext uri="{FF2B5EF4-FFF2-40B4-BE49-F238E27FC236}">
                <a16:creationId xmlns:a16="http://schemas.microsoft.com/office/drawing/2014/main" id="{8F4397C1-6D88-224D-AA60-B9557E75F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0631" y="2686166"/>
            <a:ext cx="914400" cy="914400"/>
          </a:xfrm>
          <a:prstGeom prst="rect">
            <a:avLst/>
          </a:prstGeom>
        </p:spPr>
      </p:pic>
      <p:pic>
        <p:nvPicPr>
          <p:cNvPr id="23" name="Content Placeholder 6" descr="Document">
            <a:extLst>
              <a:ext uri="{FF2B5EF4-FFF2-40B4-BE49-F238E27FC236}">
                <a16:creationId xmlns:a16="http://schemas.microsoft.com/office/drawing/2014/main" id="{FD85438B-2F11-9244-863C-DBAF488B8E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1808" y="2408380"/>
            <a:ext cx="914400" cy="914400"/>
          </a:xfrm>
          <a:prstGeom prst="rect">
            <a:avLst/>
          </a:prstGeom>
        </p:spPr>
      </p:pic>
      <p:pic>
        <p:nvPicPr>
          <p:cNvPr id="24" name="Content Placeholder 6" descr="Document">
            <a:extLst>
              <a:ext uri="{FF2B5EF4-FFF2-40B4-BE49-F238E27FC236}">
                <a16:creationId xmlns:a16="http://schemas.microsoft.com/office/drawing/2014/main" id="{5022268F-DC86-DF4E-BBD1-58CC8A240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2446" y="3126382"/>
            <a:ext cx="914400" cy="914400"/>
          </a:xfrm>
          <a:prstGeom prst="rect">
            <a:avLst/>
          </a:prstGeom>
        </p:spPr>
      </p:pic>
      <p:pic>
        <p:nvPicPr>
          <p:cNvPr id="25" name="Content Placeholder 6" descr="Document">
            <a:extLst>
              <a:ext uri="{FF2B5EF4-FFF2-40B4-BE49-F238E27FC236}">
                <a16:creationId xmlns:a16="http://schemas.microsoft.com/office/drawing/2014/main" id="{634E5EB5-B7F8-6F47-BEE5-D806A7EFE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235" y="3179023"/>
            <a:ext cx="914400" cy="914400"/>
          </a:xfrm>
          <a:prstGeom prst="rect">
            <a:avLst/>
          </a:prstGeom>
        </p:spPr>
      </p:pic>
      <p:pic>
        <p:nvPicPr>
          <p:cNvPr id="26" name="Content Placeholder 6" descr="Document">
            <a:extLst>
              <a:ext uri="{FF2B5EF4-FFF2-40B4-BE49-F238E27FC236}">
                <a16:creationId xmlns:a16="http://schemas.microsoft.com/office/drawing/2014/main" id="{069D05C4-174F-1542-9B72-853850075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9338" y="3848174"/>
            <a:ext cx="914400" cy="914400"/>
          </a:xfrm>
          <a:prstGeom prst="rect">
            <a:avLst/>
          </a:prstGeom>
        </p:spPr>
      </p:pic>
      <p:pic>
        <p:nvPicPr>
          <p:cNvPr id="27" name="Content Placeholder 6" descr="Document">
            <a:extLst>
              <a:ext uri="{FF2B5EF4-FFF2-40B4-BE49-F238E27FC236}">
                <a16:creationId xmlns:a16="http://schemas.microsoft.com/office/drawing/2014/main" id="{F1F6CEAB-D4BE-A345-8C0F-1A969505A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6538" y="4303238"/>
            <a:ext cx="914400" cy="914400"/>
          </a:xfrm>
          <a:prstGeom prst="rect">
            <a:avLst/>
          </a:prstGeom>
        </p:spPr>
      </p:pic>
      <p:pic>
        <p:nvPicPr>
          <p:cNvPr id="28" name="Content Placeholder 6" descr="Document">
            <a:extLst>
              <a:ext uri="{FF2B5EF4-FFF2-40B4-BE49-F238E27FC236}">
                <a16:creationId xmlns:a16="http://schemas.microsoft.com/office/drawing/2014/main" id="{283D9528-B461-6249-9E72-664DA9C458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721" y="3636223"/>
            <a:ext cx="914400" cy="914400"/>
          </a:xfrm>
          <a:prstGeom prst="rect">
            <a:avLst/>
          </a:prstGeom>
        </p:spPr>
      </p:pic>
      <p:pic>
        <p:nvPicPr>
          <p:cNvPr id="29" name="Content Placeholder 6" descr="Document">
            <a:extLst>
              <a:ext uri="{FF2B5EF4-FFF2-40B4-BE49-F238E27FC236}">
                <a16:creationId xmlns:a16="http://schemas.microsoft.com/office/drawing/2014/main" id="{21D93680-DB57-1443-8415-4593692BC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7332" y="3491847"/>
            <a:ext cx="914400" cy="914400"/>
          </a:xfrm>
          <a:prstGeom prst="rect">
            <a:avLst/>
          </a:prstGeom>
        </p:spPr>
      </p:pic>
      <p:pic>
        <p:nvPicPr>
          <p:cNvPr id="30" name="Content Placeholder 6" descr="Document">
            <a:extLst>
              <a:ext uri="{FF2B5EF4-FFF2-40B4-BE49-F238E27FC236}">
                <a16:creationId xmlns:a16="http://schemas.microsoft.com/office/drawing/2014/main" id="{6FF1CD76-72C1-5A4D-B8BE-4CFA395375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5321" y="3249342"/>
            <a:ext cx="914400" cy="914400"/>
          </a:xfrm>
          <a:prstGeom prst="rect">
            <a:avLst/>
          </a:prstGeom>
        </p:spPr>
      </p:pic>
      <p:pic>
        <p:nvPicPr>
          <p:cNvPr id="31" name="Content Placeholder 6" descr="Document">
            <a:extLst>
              <a:ext uri="{FF2B5EF4-FFF2-40B4-BE49-F238E27FC236}">
                <a16:creationId xmlns:a16="http://schemas.microsoft.com/office/drawing/2014/main" id="{67F5A6AD-C078-CC48-B229-836D882E5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8138" y="2861896"/>
            <a:ext cx="914400" cy="914400"/>
          </a:xfrm>
          <a:prstGeom prst="rect">
            <a:avLst/>
          </a:prstGeom>
        </p:spPr>
      </p:pic>
      <p:pic>
        <p:nvPicPr>
          <p:cNvPr id="32" name="Content Placeholder 6" descr="Document">
            <a:extLst>
              <a:ext uri="{FF2B5EF4-FFF2-40B4-BE49-F238E27FC236}">
                <a16:creationId xmlns:a16="http://schemas.microsoft.com/office/drawing/2014/main" id="{A152FCDA-FAF4-0944-B5E0-C1A7710E5C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76566" y="3882272"/>
            <a:ext cx="914400" cy="914400"/>
          </a:xfrm>
          <a:prstGeom prst="rect">
            <a:avLst/>
          </a:prstGeom>
        </p:spPr>
      </p:pic>
      <p:pic>
        <p:nvPicPr>
          <p:cNvPr id="33" name="Content Placeholder 6" descr="Document">
            <a:extLst>
              <a:ext uri="{FF2B5EF4-FFF2-40B4-BE49-F238E27FC236}">
                <a16:creationId xmlns:a16="http://schemas.microsoft.com/office/drawing/2014/main" id="{E834DB2D-43E1-3A43-A8B7-A0B0A383CF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2474" y="4371076"/>
            <a:ext cx="914400" cy="914400"/>
          </a:xfrm>
          <a:prstGeom prst="rect">
            <a:avLst/>
          </a:prstGeom>
        </p:spPr>
      </p:pic>
      <p:pic>
        <p:nvPicPr>
          <p:cNvPr id="34" name="Content Placeholder 6" descr="Document">
            <a:extLst>
              <a:ext uri="{FF2B5EF4-FFF2-40B4-BE49-F238E27FC236}">
                <a16:creationId xmlns:a16="http://schemas.microsoft.com/office/drawing/2014/main" id="{2E9E85DA-7E6B-E648-957D-B8765EB85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228" y="3635561"/>
            <a:ext cx="914400" cy="914400"/>
          </a:xfrm>
          <a:prstGeom prst="rect">
            <a:avLst/>
          </a:prstGeom>
        </p:spPr>
      </p:pic>
      <p:sp>
        <p:nvSpPr>
          <p:cNvPr id="35" name="TextBox 34">
            <a:extLst>
              <a:ext uri="{FF2B5EF4-FFF2-40B4-BE49-F238E27FC236}">
                <a16:creationId xmlns:a16="http://schemas.microsoft.com/office/drawing/2014/main" id="{70AD9795-3E5F-704E-ADF0-026D3D69431D}"/>
              </a:ext>
            </a:extLst>
          </p:cNvPr>
          <p:cNvSpPr txBox="1"/>
          <p:nvPr/>
        </p:nvSpPr>
        <p:spPr>
          <a:xfrm>
            <a:off x="1662661" y="5411603"/>
            <a:ext cx="3268908" cy="584775"/>
          </a:xfrm>
          <a:prstGeom prst="rect">
            <a:avLst/>
          </a:prstGeom>
          <a:noFill/>
        </p:spPr>
        <p:txBody>
          <a:bodyPr wrap="square" rtlCol="0">
            <a:spAutoFit/>
          </a:bodyPr>
          <a:lstStyle/>
          <a:p>
            <a:r>
              <a:rPr lang="en-US" sz="3200" dirty="0"/>
              <a:t>Spam emails pile</a:t>
            </a:r>
          </a:p>
        </p:txBody>
      </p:sp>
      <p:sp>
        <p:nvSpPr>
          <p:cNvPr id="36" name="TextBox 35">
            <a:extLst>
              <a:ext uri="{FF2B5EF4-FFF2-40B4-BE49-F238E27FC236}">
                <a16:creationId xmlns:a16="http://schemas.microsoft.com/office/drawing/2014/main" id="{B7AE6A5A-9854-CE49-A9E5-F001FBC84FC2}"/>
              </a:ext>
            </a:extLst>
          </p:cNvPr>
          <p:cNvSpPr txBox="1"/>
          <p:nvPr/>
        </p:nvSpPr>
        <p:spPr>
          <a:xfrm>
            <a:off x="6743150" y="5349264"/>
            <a:ext cx="4112970" cy="584775"/>
          </a:xfrm>
          <a:prstGeom prst="rect">
            <a:avLst/>
          </a:prstGeom>
          <a:noFill/>
        </p:spPr>
        <p:txBody>
          <a:bodyPr wrap="square" rtlCol="0">
            <a:spAutoFit/>
          </a:bodyPr>
          <a:lstStyle/>
          <a:p>
            <a:r>
              <a:rPr lang="en-US" sz="3200" dirty="0"/>
              <a:t>Non-spam emails pile</a:t>
            </a:r>
          </a:p>
        </p:txBody>
      </p:sp>
      <p:sp>
        <p:nvSpPr>
          <p:cNvPr id="37" name="Slide Number Placeholder 36">
            <a:extLst>
              <a:ext uri="{FF2B5EF4-FFF2-40B4-BE49-F238E27FC236}">
                <a16:creationId xmlns:a16="http://schemas.microsoft.com/office/drawing/2014/main" id="{4D48B28C-0354-7D4D-A64F-AA38B67E2088}"/>
              </a:ext>
            </a:extLst>
          </p:cNvPr>
          <p:cNvSpPr>
            <a:spLocks noGrp="1"/>
          </p:cNvSpPr>
          <p:nvPr>
            <p:ph type="sldNum" sz="quarter" idx="12"/>
          </p:nvPr>
        </p:nvSpPr>
        <p:spPr/>
        <p:txBody>
          <a:bodyPr/>
          <a:lstStyle/>
          <a:p>
            <a:fld id="{0E9AFE17-2459-B149-9062-561315CCFF90}" type="slidenum">
              <a:rPr lang="en-US" smtClean="0"/>
              <a:t>32</a:t>
            </a:fld>
            <a:endParaRPr lang="en-US"/>
          </a:p>
        </p:txBody>
      </p:sp>
    </p:spTree>
    <p:extLst>
      <p:ext uri="{BB962C8B-B14F-4D97-AF65-F5344CB8AC3E}">
        <p14:creationId xmlns:p14="http://schemas.microsoft.com/office/powerpoint/2010/main" val="313630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02B2-116C-CD40-806D-EE137C67905D}"/>
              </a:ext>
            </a:extLst>
          </p:cNvPr>
          <p:cNvSpPr>
            <a:spLocks noGrp="1"/>
          </p:cNvSpPr>
          <p:nvPr>
            <p:ph type="title"/>
          </p:nvPr>
        </p:nvSpPr>
        <p:spPr/>
        <p:txBody>
          <a:bodyPr/>
          <a:lstStyle/>
          <a:p>
            <a:r>
              <a:rPr lang="en-US" dirty="0"/>
              <a:t>Machine Learning for spam Detector- Cont.</a:t>
            </a:r>
          </a:p>
        </p:txBody>
      </p:sp>
      <p:pic>
        <p:nvPicPr>
          <p:cNvPr id="5" name="Content Placeholder 4" descr="A screenshot of a cell phone&#10;&#10;Description automatically generated">
            <a:extLst>
              <a:ext uri="{FF2B5EF4-FFF2-40B4-BE49-F238E27FC236}">
                <a16:creationId xmlns:a16="http://schemas.microsoft.com/office/drawing/2014/main" id="{AE66DA58-582F-AE4D-93C7-C44B51FF4D57}"/>
              </a:ext>
            </a:extLst>
          </p:cNvPr>
          <p:cNvPicPr>
            <a:picLocks noGrp="1" noChangeAspect="1"/>
          </p:cNvPicPr>
          <p:nvPr>
            <p:ph idx="1"/>
          </p:nvPr>
        </p:nvPicPr>
        <p:blipFill>
          <a:blip r:embed="rId2"/>
          <a:stretch>
            <a:fillRect/>
          </a:stretch>
        </p:blipFill>
        <p:spPr>
          <a:xfrm>
            <a:off x="1470758" y="2331854"/>
            <a:ext cx="9004300" cy="2959100"/>
          </a:xfrm>
        </p:spPr>
      </p:pic>
      <p:sp>
        <p:nvSpPr>
          <p:cNvPr id="6" name="Rectangle 5">
            <a:extLst>
              <a:ext uri="{FF2B5EF4-FFF2-40B4-BE49-F238E27FC236}">
                <a16:creationId xmlns:a16="http://schemas.microsoft.com/office/drawing/2014/main" id="{95435770-AAAE-9E47-9027-A7E4443EBAB5}"/>
              </a:ext>
            </a:extLst>
          </p:cNvPr>
          <p:cNvSpPr/>
          <p:nvPr/>
        </p:nvSpPr>
        <p:spPr>
          <a:xfrm>
            <a:off x="1470758" y="5511172"/>
            <a:ext cx="9524999" cy="369332"/>
          </a:xfrm>
          <a:prstGeom prst="rect">
            <a:avLst/>
          </a:prstGeom>
        </p:spPr>
        <p:txBody>
          <a:bodyPr wrap="square">
            <a:spAutoFit/>
          </a:bodyPr>
          <a:lstStyle/>
          <a:p>
            <a:r>
              <a:rPr lang="en-US" dirty="0">
                <a:latin typeface="medium-content-sans-serif-font"/>
                <a:hlinkClick r:id="rId3"/>
              </a:rPr>
              <a:t>http://www.cs.columbia.edu/~verma/classes/ml/lec/lec1_intro_mle_bayes_naive_evaluation.pdf</a:t>
            </a:r>
            <a:endParaRPr lang="en-US" dirty="0"/>
          </a:p>
        </p:txBody>
      </p:sp>
      <p:sp>
        <p:nvSpPr>
          <p:cNvPr id="7" name="Slide Number Placeholder 6">
            <a:extLst>
              <a:ext uri="{FF2B5EF4-FFF2-40B4-BE49-F238E27FC236}">
                <a16:creationId xmlns:a16="http://schemas.microsoft.com/office/drawing/2014/main" id="{1D6C07AC-9A88-8543-A293-3CF99E7F960D}"/>
              </a:ext>
            </a:extLst>
          </p:cNvPr>
          <p:cNvSpPr>
            <a:spLocks noGrp="1"/>
          </p:cNvSpPr>
          <p:nvPr>
            <p:ph type="sldNum" sz="quarter" idx="12"/>
          </p:nvPr>
        </p:nvSpPr>
        <p:spPr/>
        <p:txBody>
          <a:bodyPr/>
          <a:lstStyle/>
          <a:p>
            <a:fld id="{0E9AFE17-2459-B149-9062-561315CCFF90}" type="slidenum">
              <a:rPr lang="en-US" smtClean="0"/>
              <a:t>33</a:t>
            </a:fld>
            <a:endParaRPr lang="en-US"/>
          </a:p>
        </p:txBody>
      </p:sp>
    </p:spTree>
    <p:extLst>
      <p:ext uri="{BB962C8B-B14F-4D97-AF65-F5344CB8AC3E}">
        <p14:creationId xmlns:p14="http://schemas.microsoft.com/office/powerpoint/2010/main" val="72129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04A2-72D7-CF49-8E8E-8C5422FCDC5D}"/>
              </a:ext>
            </a:extLst>
          </p:cNvPr>
          <p:cNvSpPr>
            <a:spLocks noGrp="1"/>
          </p:cNvSpPr>
          <p:nvPr>
            <p:ph type="title"/>
          </p:nvPr>
        </p:nvSpPr>
        <p:spPr/>
        <p:txBody>
          <a:bodyPr>
            <a:normAutofit fontScale="90000"/>
          </a:bodyPr>
          <a:lstStyle/>
          <a:p>
            <a:r>
              <a:rPr lang="en-US" dirty="0"/>
              <a:t>A Simple Approach to Binary Classification </a:t>
            </a:r>
            <a:br>
              <a:rPr lang="en-US" dirty="0"/>
            </a:br>
            <a:r>
              <a:rPr lang="en-US" dirty="0"/>
              <a:t>(spam or non-spam email)</a:t>
            </a:r>
          </a:p>
        </p:txBody>
      </p:sp>
      <p:sp>
        <p:nvSpPr>
          <p:cNvPr id="3" name="Content Placeholder 2">
            <a:extLst>
              <a:ext uri="{FF2B5EF4-FFF2-40B4-BE49-F238E27FC236}">
                <a16:creationId xmlns:a16="http://schemas.microsoft.com/office/drawing/2014/main" id="{A80B0CAE-7903-3646-942F-D987AB08BCB7}"/>
              </a:ext>
            </a:extLst>
          </p:cNvPr>
          <p:cNvSpPr>
            <a:spLocks noGrp="1"/>
          </p:cNvSpPr>
          <p:nvPr>
            <p:ph idx="1"/>
          </p:nvPr>
        </p:nvSpPr>
        <p:spPr/>
        <p:txBody>
          <a:bodyPr/>
          <a:lstStyle/>
          <a:p>
            <a:r>
              <a:rPr lang="en-US" dirty="0"/>
              <a:t>We want to make a classification decision - spam(class 1) or non-spam(class 2)? - based on some evidence x, which we call email features, e.g., counts of important words or phrases (such as “prince”, “bill”, “money”, …)</a:t>
            </a:r>
          </a:p>
          <a:p>
            <a:endParaRPr lang="en-US" dirty="0"/>
          </a:p>
          <a:p>
            <a:endParaRPr lang="en-US" dirty="0"/>
          </a:p>
        </p:txBody>
      </p:sp>
      <p:pic>
        <p:nvPicPr>
          <p:cNvPr id="5" name="Picture 4" descr="A close up of a logo&#10;&#10;Description automatically generated">
            <a:extLst>
              <a:ext uri="{FF2B5EF4-FFF2-40B4-BE49-F238E27FC236}">
                <a16:creationId xmlns:a16="http://schemas.microsoft.com/office/drawing/2014/main" id="{798E862B-D7A6-5D48-9D3E-0EEAC483B961}"/>
              </a:ext>
            </a:extLst>
          </p:cNvPr>
          <p:cNvPicPr>
            <a:picLocks noChangeAspect="1"/>
          </p:cNvPicPr>
          <p:nvPr/>
        </p:nvPicPr>
        <p:blipFill>
          <a:blip r:embed="rId2"/>
          <a:stretch>
            <a:fillRect/>
          </a:stretch>
        </p:blipFill>
        <p:spPr>
          <a:xfrm>
            <a:off x="2059354" y="3623895"/>
            <a:ext cx="6887698" cy="1844919"/>
          </a:xfrm>
          <a:prstGeom prst="rect">
            <a:avLst/>
          </a:prstGeom>
        </p:spPr>
      </p:pic>
      <p:sp>
        <p:nvSpPr>
          <p:cNvPr id="6" name="Slide Number Placeholder 5">
            <a:extLst>
              <a:ext uri="{FF2B5EF4-FFF2-40B4-BE49-F238E27FC236}">
                <a16:creationId xmlns:a16="http://schemas.microsoft.com/office/drawing/2014/main" id="{28EB134D-3A9E-F447-A61F-AE3E4DD090B4}"/>
              </a:ext>
            </a:extLst>
          </p:cNvPr>
          <p:cNvSpPr>
            <a:spLocks noGrp="1"/>
          </p:cNvSpPr>
          <p:nvPr>
            <p:ph type="sldNum" sz="quarter" idx="12"/>
          </p:nvPr>
        </p:nvSpPr>
        <p:spPr/>
        <p:txBody>
          <a:bodyPr/>
          <a:lstStyle/>
          <a:p>
            <a:fld id="{0E9AFE17-2459-B149-9062-561315CCFF90}" type="slidenum">
              <a:rPr lang="en-US" smtClean="0"/>
              <a:t>34</a:t>
            </a:fld>
            <a:endParaRPr lang="en-US"/>
          </a:p>
        </p:txBody>
      </p:sp>
    </p:spTree>
    <p:extLst>
      <p:ext uri="{BB962C8B-B14F-4D97-AF65-F5344CB8AC3E}">
        <p14:creationId xmlns:p14="http://schemas.microsoft.com/office/powerpoint/2010/main" val="3525492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8737-BD75-3144-9ABC-10B1D9AA3660}"/>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3536FD88-3916-E742-8CF5-1C31DFA518E8}"/>
              </a:ext>
            </a:extLst>
          </p:cNvPr>
          <p:cNvSpPr>
            <a:spLocks noGrp="1"/>
          </p:cNvSpPr>
          <p:nvPr>
            <p:ph idx="1"/>
          </p:nvPr>
        </p:nvSpPr>
        <p:spPr/>
        <p:txBody>
          <a:bodyPr/>
          <a:lstStyle/>
          <a:p>
            <a:r>
              <a:rPr lang="en-US" dirty="0"/>
              <a:t>A </a:t>
            </a:r>
            <a:r>
              <a:rPr lang="en-US" b="1" dirty="0"/>
              <a:t>Naive Bayes Classifier</a:t>
            </a:r>
            <a:r>
              <a:rPr lang="en-US" dirty="0"/>
              <a:t> determines the probability that an example belongs to some class, calculating the probability that an event will occur given that some input event has occurred.</a:t>
            </a:r>
          </a:p>
          <a:p>
            <a:r>
              <a:rPr lang="en-US" dirty="0"/>
              <a:t>When it does this calculation it is assumed that all the predictors of a class have the same effect on the outcome, that the predictors are independent.</a:t>
            </a:r>
          </a:p>
          <a:p>
            <a:endParaRPr lang="en-US" dirty="0"/>
          </a:p>
        </p:txBody>
      </p:sp>
      <p:sp>
        <p:nvSpPr>
          <p:cNvPr id="4" name="Slide Number Placeholder 3">
            <a:extLst>
              <a:ext uri="{FF2B5EF4-FFF2-40B4-BE49-F238E27FC236}">
                <a16:creationId xmlns:a16="http://schemas.microsoft.com/office/drawing/2014/main" id="{E24BD2C0-FAC4-9046-AD47-6FCD2024E486}"/>
              </a:ext>
            </a:extLst>
          </p:cNvPr>
          <p:cNvSpPr>
            <a:spLocks noGrp="1"/>
          </p:cNvSpPr>
          <p:nvPr>
            <p:ph type="sldNum" sz="quarter" idx="12"/>
          </p:nvPr>
        </p:nvSpPr>
        <p:spPr/>
        <p:txBody>
          <a:bodyPr/>
          <a:lstStyle/>
          <a:p>
            <a:fld id="{0E9AFE17-2459-B149-9062-561315CCFF90}" type="slidenum">
              <a:rPr lang="en-US" smtClean="0"/>
              <a:t>35</a:t>
            </a:fld>
            <a:endParaRPr lang="en-US"/>
          </a:p>
        </p:txBody>
      </p:sp>
    </p:spTree>
    <p:extLst>
      <p:ext uri="{BB962C8B-B14F-4D97-AF65-F5344CB8AC3E}">
        <p14:creationId xmlns:p14="http://schemas.microsoft.com/office/powerpoint/2010/main" val="221674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32F2-FFCB-2942-AC2E-F90445A18FFF}"/>
              </a:ext>
            </a:extLst>
          </p:cNvPr>
          <p:cNvSpPr>
            <a:spLocks noGrp="1"/>
          </p:cNvSpPr>
          <p:nvPr>
            <p:ph type="title"/>
          </p:nvPr>
        </p:nvSpPr>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03A66-D140-F54A-9743-8E53A91C6732}"/>
                  </a:ext>
                </a:extLst>
              </p:cNvPr>
              <p:cNvSpPr>
                <a:spLocks noGrp="1"/>
              </p:cNvSpPr>
              <p:nvPr>
                <p:ph idx="1"/>
              </p:nvPr>
            </p:nvSpPr>
            <p:spPr/>
            <p:txBody>
              <a:bodyPr>
                <a:normAutofit/>
              </a:bodyPr>
              <a:lstStyle/>
              <a:p>
                <a:r>
                  <a:rPr lang="en-US" dirty="0"/>
                  <a:t>Probability of an event, based on prior knowledge of conditions that might be related to the event.</a:t>
                </a:r>
              </a:p>
              <a:p>
                <a:r>
                  <a:rPr lang="en-US" dirty="0"/>
                  <a:t>Risk of developing health problems is known to increase with age.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r>
                                <a:rPr lang="en-US" b="0" i="1" smtClean="0">
                                  <a:latin typeface="Cambria Math" panose="02040503050406030204" pitchFamily="18" charset="0"/>
                                </a:rPr>
                                <m:t>𝑐</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a:p>
                <a:pPr marL="0" indent="0">
                  <a:buNone/>
                </a:pPr>
                <a:r>
                  <a:rPr lang="en-US" dirty="0"/>
                  <a:t>If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e>
                        <m:r>
                          <a:rPr lang="en-US" b="0" i="1" smtClean="0">
                            <a:latin typeface="Cambria Math" panose="02040503050406030204" pitchFamily="18" charset="0"/>
                          </a:rPr>
                          <m:t>𝑥</m:t>
                        </m:r>
                      </m:e>
                    </m:d>
                    <m:r>
                      <a:rPr lang="en-US" b="0" i="1" smtClean="0">
                        <a:latin typeface="Cambria Math" panose="02040503050406030204" pitchFamily="18" charset="0"/>
                      </a:rPr>
                      <m:t>&gt;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then:</a:t>
                </a:r>
              </a:p>
              <a:p>
                <a:pPr marL="0"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05703A66-D140-F54A-9743-8E53A91C673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89C2117-667C-FD41-818C-A93D32357D31}"/>
              </a:ext>
            </a:extLst>
          </p:cNvPr>
          <p:cNvSpPr>
            <a:spLocks noGrp="1"/>
          </p:cNvSpPr>
          <p:nvPr>
            <p:ph type="sldNum" sz="quarter" idx="12"/>
          </p:nvPr>
        </p:nvSpPr>
        <p:spPr/>
        <p:txBody>
          <a:bodyPr/>
          <a:lstStyle/>
          <a:p>
            <a:fld id="{0E9AFE17-2459-B149-9062-561315CCFF90}" type="slidenum">
              <a:rPr lang="en-US" smtClean="0"/>
              <a:t>36</a:t>
            </a:fld>
            <a:endParaRPr lang="en-US"/>
          </a:p>
        </p:txBody>
      </p:sp>
    </p:spTree>
    <p:extLst>
      <p:ext uri="{BB962C8B-B14F-4D97-AF65-F5344CB8AC3E}">
        <p14:creationId xmlns:p14="http://schemas.microsoft.com/office/powerpoint/2010/main" val="346409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672B-D8DD-4348-BE8F-18FB3FD532EA}"/>
              </a:ext>
            </a:extLst>
          </p:cNvPr>
          <p:cNvSpPr>
            <a:spLocks noGrp="1"/>
          </p:cNvSpPr>
          <p:nvPr>
            <p:ph type="title"/>
          </p:nvPr>
        </p:nvSpPr>
        <p:spPr/>
        <p:txBody>
          <a:bodyPr/>
          <a:lstStyle/>
          <a:p>
            <a:r>
              <a:rPr lang="en-US" dirty="0"/>
              <a:t>Categories of Machine Learning</a:t>
            </a:r>
          </a:p>
        </p:txBody>
      </p:sp>
      <p:sp>
        <p:nvSpPr>
          <p:cNvPr id="3" name="Content Placeholder 2">
            <a:extLst>
              <a:ext uri="{FF2B5EF4-FFF2-40B4-BE49-F238E27FC236}">
                <a16:creationId xmlns:a16="http://schemas.microsoft.com/office/drawing/2014/main" id="{17F4FBDD-77A2-B540-B614-04F90B052F1A}"/>
              </a:ext>
            </a:extLst>
          </p:cNvPr>
          <p:cNvSpPr>
            <a:spLocks noGrp="1"/>
          </p:cNvSpPr>
          <p:nvPr>
            <p:ph idx="1"/>
          </p:nvPr>
        </p:nvSpPr>
        <p:spPr/>
        <p:txBody>
          <a:bodyPr/>
          <a:lstStyle/>
          <a:p>
            <a:r>
              <a:rPr lang="en-US" dirty="0"/>
              <a:t>Supervised learning  </a:t>
            </a:r>
          </a:p>
          <a:p>
            <a:r>
              <a:rPr lang="en-US" dirty="0"/>
              <a:t>Unsupervised learning</a:t>
            </a:r>
          </a:p>
          <a:p>
            <a:endParaRPr lang="en-US" dirty="0"/>
          </a:p>
        </p:txBody>
      </p:sp>
      <p:sp>
        <p:nvSpPr>
          <p:cNvPr id="4" name="Slide Number Placeholder 3">
            <a:extLst>
              <a:ext uri="{FF2B5EF4-FFF2-40B4-BE49-F238E27FC236}">
                <a16:creationId xmlns:a16="http://schemas.microsoft.com/office/drawing/2014/main" id="{0D95EB85-3E07-674E-95AD-9E68189495A0}"/>
              </a:ext>
            </a:extLst>
          </p:cNvPr>
          <p:cNvSpPr>
            <a:spLocks noGrp="1"/>
          </p:cNvSpPr>
          <p:nvPr>
            <p:ph type="sldNum" sz="quarter" idx="12"/>
          </p:nvPr>
        </p:nvSpPr>
        <p:spPr/>
        <p:txBody>
          <a:bodyPr/>
          <a:lstStyle/>
          <a:p>
            <a:fld id="{0E9AFE17-2459-B149-9062-561315CCFF90}" type="slidenum">
              <a:rPr lang="en-US" smtClean="0"/>
              <a:t>37</a:t>
            </a:fld>
            <a:endParaRPr lang="en-US"/>
          </a:p>
        </p:txBody>
      </p:sp>
    </p:spTree>
    <p:extLst>
      <p:ext uri="{BB962C8B-B14F-4D97-AF65-F5344CB8AC3E}">
        <p14:creationId xmlns:p14="http://schemas.microsoft.com/office/powerpoint/2010/main" val="2770481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F546-9D96-9640-B9EF-94318BDAF2DA}"/>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5128C9E0-8340-4544-A36F-3DEBD9C0A946}"/>
              </a:ext>
            </a:extLst>
          </p:cNvPr>
          <p:cNvSpPr>
            <a:spLocks noGrp="1"/>
          </p:cNvSpPr>
          <p:nvPr>
            <p:ph idx="1"/>
          </p:nvPr>
        </p:nvSpPr>
        <p:spPr/>
        <p:txBody>
          <a:bodyPr/>
          <a:lstStyle/>
          <a:p>
            <a:r>
              <a:rPr lang="en-US" dirty="0"/>
              <a:t>Modeling the relationship between measured features of data and some label associated with the data; </a:t>
            </a:r>
          </a:p>
          <a:p>
            <a:r>
              <a:rPr lang="en-US" dirty="0"/>
              <a:t>Once this model is determined, it can be used to apply labels to new, unknown data. </a:t>
            </a:r>
          </a:p>
          <a:p>
            <a:r>
              <a:rPr lang="en-US" dirty="0"/>
              <a:t>Further subdivided into</a:t>
            </a:r>
          </a:p>
          <a:p>
            <a:pPr lvl="1"/>
            <a:r>
              <a:rPr lang="en-US" dirty="0"/>
              <a:t>classification tasks: the labels are discrete categories</a:t>
            </a:r>
          </a:p>
          <a:p>
            <a:pPr lvl="1"/>
            <a:r>
              <a:rPr lang="en-US" dirty="0"/>
              <a:t>Regression tasks: the labels are continuous quantities</a:t>
            </a:r>
          </a:p>
          <a:p>
            <a:endParaRPr lang="en-US" dirty="0"/>
          </a:p>
        </p:txBody>
      </p:sp>
      <p:sp>
        <p:nvSpPr>
          <p:cNvPr id="4" name="Slide Number Placeholder 3">
            <a:extLst>
              <a:ext uri="{FF2B5EF4-FFF2-40B4-BE49-F238E27FC236}">
                <a16:creationId xmlns:a16="http://schemas.microsoft.com/office/drawing/2014/main" id="{54AD52BB-A092-4646-835C-F8BA80D4A6E6}"/>
              </a:ext>
            </a:extLst>
          </p:cNvPr>
          <p:cNvSpPr>
            <a:spLocks noGrp="1"/>
          </p:cNvSpPr>
          <p:nvPr>
            <p:ph type="sldNum" sz="quarter" idx="12"/>
          </p:nvPr>
        </p:nvSpPr>
        <p:spPr/>
        <p:txBody>
          <a:bodyPr/>
          <a:lstStyle/>
          <a:p>
            <a:fld id="{0E9AFE17-2459-B149-9062-561315CCFF90}" type="slidenum">
              <a:rPr lang="en-US" smtClean="0"/>
              <a:t>38</a:t>
            </a:fld>
            <a:endParaRPr lang="en-US"/>
          </a:p>
        </p:txBody>
      </p:sp>
    </p:spTree>
    <p:extLst>
      <p:ext uri="{BB962C8B-B14F-4D97-AF65-F5344CB8AC3E}">
        <p14:creationId xmlns:p14="http://schemas.microsoft.com/office/powerpoint/2010/main" val="348366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1695-4507-F042-BCC0-EBDCEACF9216}"/>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8ABCE5D7-DE59-CD40-B23C-7B313BCD85FB}"/>
              </a:ext>
            </a:extLst>
          </p:cNvPr>
          <p:cNvSpPr>
            <a:spLocks noGrp="1"/>
          </p:cNvSpPr>
          <p:nvPr>
            <p:ph idx="1"/>
          </p:nvPr>
        </p:nvSpPr>
        <p:spPr/>
        <p:txBody>
          <a:bodyPr/>
          <a:lstStyle/>
          <a:p>
            <a:r>
              <a:rPr lang="en-US" dirty="0"/>
              <a:t>Modeling the features of a dataset without reference to any label</a:t>
            </a:r>
          </a:p>
          <a:p>
            <a:r>
              <a:rPr lang="en-US" dirty="0"/>
              <a:t>Clustering algorithms</a:t>
            </a:r>
          </a:p>
          <a:p>
            <a:pPr lvl="1"/>
            <a:r>
              <a:rPr lang="en-US" dirty="0"/>
              <a:t>Identify distinct groups of data</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B3661511-AF63-564B-9A2F-B11D003D6A65}"/>
              </a:ext>
            </a:extLst>
          </p:cNvPr>
          <p:cNvSpPr>
            <a:spLocks noGrp="1"/>
          </p:cNvSpPr>
          <p:nvPr>
            <p:ph type="sldNum" sz="quarter" idx="12"/>
          </p:nvPr>
        </p:nvSpPr>
        <p:spPr/>
        <p:txBody>
          <a:bodyPr/>
          <a:lstStyle/>
          <a:p>
            <a:fld id="{0E9AFE17-2459-B149-9062-561315CCFF90}" type="slidenum">
              <a:rPr lang="en-US" smtClean="0"/>
              <a:t>39</a:t>
            </a:fld>
            <a:endParaRPr lang="en-US"/>
          </a:p>
        </p:txBody>
      </p:sp>
    </p:spTree>
    <p:extLst>
      <p:ext uri="{BB962C8B-B14F-4D97-AF65-F5344CB8AC3E}">
        <p14:creationId xmlns:p14="http://schemas.microsoft.com/office/powerpoint/2010/main" val="232019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3454-2182-B742-AB53-3B1578EA51BD}"/>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EE0B77A3-1B83-9D43-87EF-699068D7B1A5}"/>
              </a:ext>
            </a:extLst>
          </p:cNvPr>
          <p:cNvSpPr>
            <a:spLocks noGrp="1"/>
          </p:cNvSpPr>
          <p:nvPr>
            <p:ph idx="1"/>
          </p:nvPr>
        </p:nvSpPr>
        <p:spPr/>
        <p:txBody>
          <a:bodyPr/>
          <a:lstStyle/>
          <a:p>
            <a:r>
              <a:rPr lang="en-US" dirty="0"/>
              <a:t>Anaconda</a:t>
            </a:r>
          </a:p>
          <a:p>
            <a:pPr lvl="1"/>
            <a:r>
              <a:rPr lang="en-US" dirty="0"/>
              <a:t>A popular platform for data science and machine learning</a:t>
            </a:r>
          </a:p>
          <a:p>
            <a:pPr marL="457200" lvl="1" indent="0">
              <a:buNone/>
            </a:pPr>
            <a:endParaRPr lang="en-US" dirty="0"/>
          </a:p>
          <a:p>
            <a:r>
              <a:rPr lang="en-US" dirty="0" err="1"/>
              <a:t>Jupyter</a:t>
            </a:r>
            <a:r>
              <a:rPr lang="en-US" dirty="0"/>
              <a:t> Notebook</a:t>
            </a:r>
          </a:p>
          <a:p>
            <a:pPr lvl="1"/>
            <a:r>
              <a:rPr lang="en-US" dirty="0"/>
              <a:t>An interactive application that allows us to write, edit, and compile code through a web browser</a:t>
            </a:r>
          </a:p>
          <a:p>
            <a:endParaRPr lang="en-US" dirty="0"/>
          </a:p>
        </p:txBody>
      </p:sp>
      <p:sp>
        <p:nvSpPr>
          <p:cNvPr id="4" name="Slide Number Placeholder 3">
            <a:extLst>
              <a:ext uri="{FF2B5EF4-FFF2-40B4-BE49-F238E27FC236}">
                <a16:creationId xmlns:a16="http://schemas.microsoft.com/office/drawing/2014/main" id="{7DCD8959-47BB-814E-A119-C33E370B6A2A}"/>
              </a:ext>
            </a:extLst>
          </p:cNvPr>
          <p:cNvSpPr>
            <a:spLocks noGrp="1"/>
          </p:cNvSpPr>
          <p:nvPr>
            <p:ph type="sldNum" sz="quarter" idx="12"/>
          </p:nvPr>
        </p:nvSpPr>
        <p:spPr/>
        <p:txBody>
          <a:bodyPr/>
          <a:lstStyle/>
          <a:p>
            <a:fld id="{0E9AFE17-2459-B149-9062-561315CCFF90}" type="slidenum">
              <a:rPr lang="en-US" smtClean="0"/>
              <a:t>4</a:t>
            </a:fld>
            <a:endParaRPr lang="en-US"/>
          </a:p>
        </p:txBody>
      </p:sp>
    </p:spTree>
    <p:extLst>
      <p:ext uri="{BB962C8B-B14F-4D97-AF65-F5344CB8AC3E}">
        <p14:creationId xmlns:p14="http://schemas.microsoft.com/office/powerpoint/2010/main" val="482654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336-C6CE-164B-B0A7-331AECE92850}"/>
              </a:ext>
            </a:extLst>
          </p:cNvPr>
          <p:cNvSpPr>
            <a:spLocks noGrp="1"/>
          </p:cNvSpPr>
          <p:nvPr>
            <p:ph type="title"/>
          </p:nvPr>
        </p:nvSpPr>
        <p:spPr/>
        <p:txBody>
          <a:bodyPr/>
          <a:lstStyle/>
          <a:p>
            <a:r>
              <a:rPr lang="en-US" dirty="0"/>
              <a:t>Classification as a Type of Supervised Learning</a:t>
            </a:r>
          </a:p>
        </p:txBody>
      </p:sp>
      <p:sp>
        <p:nvSpPr>
          <p:cNvPr id="3" name="Text Placeholder 2">
            <a:extLst>
              <a:ext uri="{FF2B5EF4-FFF2-40B4-BE49-F238E27FC236}">
                <a16:creationId xmlns:a16="http://schemas.microsoft.com/office/drawing/2014/main" id="{A9C129FF-EBD0-894E-9E32-BFB18264DFBF}"/>
              </a:ext>
            </a:extLst>
          </p:cNvPr>
          <p:cNvSpPr>
            <a:spLocks noGrp="1"/>
          </p:cNvSpPr>
          <p:nvPr>
            <p:ph type="body" idx="1"/>
          </p:nvPr>
        </p:nvSpPr>
        <p:spPr/>
        <p:txBody>
          <a:bodyPr/>
          <a:lstStyle/>
          <a:p>
            <a:r>
              <a:rPr lang="en-US" sz="3200" b="1" dirty="0"/>
              <a:t>How would you differentiate a spam email from not spam?</a:t>
            </a:r>
          </a:p>
          <a:p>
            <a:endParaRPr lang="en-US" dirty="0"/>
          </a:p>
        </p:txBody>
      </p:sp>
      <p:sp>
        <p:nvSpPr>
          <p:cNvPr id="4" name="Slide Number Placeholder 3">
            <a:extLst>
              <a:ext uri="{FF2B5EF4-FFF2-40B4-BE49-F238E27FC236}">
                <a16:creationId xmlns:a16="http://schemas.microsoft.com/office/drawing/2014/main" id="{2D9C69A5-DFD0-6B4B-9853-D4204BD363D7}"/>
              </a:ext>
            </a:extLst>
          </p:cNvPr>
          <p:cNvSpPr>
            <a:spLocks noGrp="1"/>
          </p:cNvSpPr>
          <p:nvPr>
            <p:ph type="sldNum" sz="quarter" idx="12"/>
          </p:nvPr>
        </p:nvSpPr>
        <p:spPr/>
        <p:txBody>
          <a:bodyPr/>
          <a:lstStyle/>
          <a:p>
            <a:fld id="{0E9AFE17-2459-B149-9062-561315CCFF90}" type="slidenum">
              <a:rPr lang="en-US" smtClean="0"/>
              <a:t>40</a:t>
            </a:fld>
            <a:endParaRPr lang="en-US"/>
          </a:p>
        </p:txBody>
      </p:sp>
    </p:spTree>
    <p:extLst>
      <p:ext uri="{BB962C8B-B14F-4D97-AF65-F5344CB8AC3E}">
        <p14:creationId xmlns:p14="http://schemas.microsoft.com/office/powerpoint/2010/main" val="3864888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5B84-9F6F-824A-90C5-D5C5FF564FA5}"/>
              </a:ext>
            </a:extLst>
          </p:cNvPr>
          <p:cNvSpPr>
            <a:spLocks noGrp="1"/>
          </p:cNvSpPr>
          <p:nvPr>
            <p:ph type="title"/>
          </p:nvPr>
        </p:nvSpPr>
        <p:spPr/>
        <p:txBody>
          <a:bodyPr/>
          <a:lstStyle/>
          <a:p>
            <a:r>
              <a:rPr lang="en-US" dirty="0"/>
              <a:t>Training a Classification Model</a:t>
            </a:r>
          </a:p>
        </p:txBody>
      </p:sp>
      <p:sp>
        <p:nvSpPr>
          <p:cNvPr id="3" name="Content Placeholder 2">
            <a:extLst>
              <a:ext uri="{FF2B5EF4-FFF2-40B4-BE49-F238E27FC236}">
                <a16:creationId xmlns:a16="http://schemas.microsoft.com/office/drawing/2014/main" id="{FA37E9B5-F9B5-5545-85DF-67266D5F904F}"/>
              </a:ext>
            </a:extLst>
          </p:cNvPr>
          <p:cNvSpPr>
            <a:spLocks noGrp="1"/>
          </p:cNvSpPr>
          <p:nvPr>
            <p:ph idx="1"/>
          </p:nvPr>
        </p:nvSpPr>
        <p:spPr/>
        <p:txBody>
          <a:bodyPr>
            <a:noAutofit/>
          </a:bodyPr>
          <a:lstStyle/>
          <a:p>
            <a:r>
              <a:rPr lang="en-US" sz="2400" dirty="0"/>
              <a:t>Supervised learning means that the data fed to the model is already labeled, with the important features/attributes already separated into distinct categories beforehand.</a:t>
            </a:r>
          </a:p>
          <a:p>
            <a:r>
              <a:rPr lang="en-US" sz="2400" dirty="0"/>
              <a:t>This means that the model learns which parts of the features are important, and there is also a target that the model can check itself against.</a:t>
            </a:r>
          </a:p>
          <a:p>
            <a:r>
              <a:rPr lang="en-US" sz="2400" dirty="0"/>
              <a:t>The process of training a model is the process of feeding data into a model and letting it learn the patterns of the data. </a:t>
            </a:r>
          </a:p>
          <a:p>
            <a:r>
              <a:rPr lang="en-US" sz="2400" dirty="0"/>
              <a:t>The training process takes in the data and pulls out the features of the dataset. </a:t>
            </a:r>
          </a:p>
          <a:p>
            <a:r>
              <a:rPr lang="en-US" sz="2400" dirty="0"/>
              <a:t>During the training process for a classification task the model is passed both the features and the labels of the training data. </a:t>
            </a:r>
          </a:p>
          <a:p>
            <a:r>
              <a:rPr lang="en-US" sz="2400" dirty="0"/>
              <a:t>However, during testing, the network is only fed features.</a:t>
            </a:r>
          </a:p>
        </p:txBody>
      </p:sp>
      <p:sp>
        <p:nvSpPr>
          <p:cNvPr id="4" name="Slide Number Placeholder 3">
            <a:extLst>
              <a:ext uri="{FF2B5EF4-FFF2-40B4-BE49-F238E27FC236}">
                <a16:creationId xmlns:a16="http://schemas.microsoft.com/office/drawing/2014/main" id="{E182D68D-3D1C-6C4C-A250-D2749530ADC1}"/>
              </a:ext>
            </a:extLst>
          </p:cNvPr>
          <p:cNvSpPr>
            <a:spLocks noGrp="1"/>
          </p:cNvSpPr>
          <p:nvPr>
            <p:ph type="sldNum" sz="quarter" idx="12"/>
          </p:nvPr>
        </p:nvSpPr>
        <p:spPr/>
        <p:txBody>
          <a:bodyPr/>
          <a:lstStyle/>
          <a:p>
            <a:fld id="{0E9AFE17-2459-B149-9062-561315CCFF90}" type="slidenum">
              <a:rPr lang="en-US" smtClean="0"/>
              <a:t>41</a:t>
            </a:fld>
            <a:endParaRPr lang="en-US"/>
          </a:p>
        </p:txBody>
      </p:sp>
    </p:spTree>
    <p:extLst>
      <p:ext uri="{BB962C8B-B14F-4D97-AF65-F5344CB8AC3E}">
        <p14:creationId xmlns:p14="http://schemas.microsoft.com/office/powerpoint/2010/main" val="68081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6D3A-F0D6-054E-A5B3-82DC786FFA26}"/>
              </a:ext>
            </a:extLst>
          </p:cNvPr>
          <p:cNvSpPr>
            <a:spLocks noGrp="1"/>
          </p:cNvSpPr>
          <p:nvPr>
            <p:ph type="title"/>
          </p:nvPr>
        </p:nvSpPr>
        <p:spPr/>
        <p:txBody>
          <a:bodyPr/>
          <a:lstStyle/>
          <a:p>
            <a:r>
              <a:rPr lang="en-US" dirty="0"/>
              <a:t>Testing a Classification Model</a:t>
            </a:r>
          </a:p>
        </p:txBody>
      </p:sp>
      <p:sp>
        <p:nvSpPr>
          <p:cNvPr id="3" name="Content Placeholder 2">
            <a:extLst>
              <a:ext uri="{FF2B5EF4-FFF2-40B4-BE49-F238E27FC236}">
                <a16:creationId xmlns:a16="http://schemas.microsoft.com/office/drawing/2014/main" id="{B13DA5B8-1F15-CF47-8695-4B585A1DB9CC}"/>
              </a:ext>
            </a:extLst>
          </p:cNvPr>
          <p:cNvSpPr>
            <a:spLocks noGrp="1"/>
          </p:cNvSpPr>
          <p:nvPr>
            <p:ph idx="1"/>
          </p:nvPr>
        </p:nvSpPr>
        <p:spPr/>
        <p:txBody>
          <a:bodyPr>
            <a:normAutofit fontScale="92500" lnSpcReduction="10000"/>
          </a:bodyPr>
          <a:lstStyle/>
          <a:p>
            <a:r>
              <a:rPr lang="en-US" dirty="0"/>
              <a:t>The testing process is where the patterns that the model has learned are tested. </a:t>
            </a:r>
          </a:p>
          <a:p>
            <a:r>
              <a:rPr lang="en-US" dirty="0"/>
              <a:t>The features are given to the network, and the network must predict the labels. </a:t>
            </a:r>
          </a:p>
          <a:p>
            <a:r>
              <a:rPr lang="en-US" dirty="0"/>
              <a:t>The data for the model is divided into training and testing sets, two different sets of inputs. </a:t>
            </a:r>
          </a:p>
          <a:p>
            <a:r>
              <a:rPr lang="en-US" dirty="0"/>
              <a:t>You do not test the classifier model on the same dataset you train it on, as the model has already learned the patterns of this set of data and it would be extreme bias.</a:t>
            </a:r>
          </a:p>
          <a:p>
            <a:r>
              <a:rPr lang="en-US" dirty="0"/>
              <a:t>Instead, the dataset is split up into training and testing sets, a set the classifier trains on and a set the classifier has never seen before.</a:t>
            </a:r>
          </a:p>
          <a:p>
            <a:endParaRPr lang="en-US" dirty="0"/>
          </a:p>
        </p:txBody>
      </p:sp>
      <p:sp>
        <p:nvSpPr>
          <p:cNvPr id="4" name="Slide Number Placeholder 3">
            <a:extLst>
              <a:ext uri="{FF2B5EF4-FFF2-40B4-BE49-F238E27FC236}">
                <a16:creationId xmlns:a16="http://schemas.microsoft.com/office/drawing/2014/main" id="{06653E1B-F026-F34B-BD32-DC78D2C3CF01}"/>
              </a:ext>
            </a:extLst>
          </p:cNvPr>
          <p:cNvSpPr>
            <a:spLocks noGrp="1"/>
          </p:cNvSpPr>
          <p:nvPr>
            <p:ph type="sldNum" sz="quarter" idx="12"/>
          </p:nvPr>
        </p:nvSpPr>
        <p:spPr/>
        <p:txBody>
          <a:bodyPr/>
          <a:lstStyle/>
          <a:p>
            <a:fld id="{0E9AFE17-2459-B149-9062-561315CCFF90}" type="slidenum">
              <a:rPr lang="en-US" smtClean="0"/>
              <a:t>42</a:t>
            </a:fld>
            <a:endParaRPr lang="en-US"/>
          </a:p>
        </p:txBody>
      </p:sp>
    </p:spTree>
    <p:extLst>
      <p:ext uri="{BB962C8B-B14F-4D97-AF65-F5344CB8AC3E}">
        <p14:creationId xmlns:p14="http://schemas.microsoft.com/office/powerpoint/2010/main" val="1897805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BB4E-3682-C846-A604-EBEAF86DC720}"/>
              </a:ext>
            </a:extLst>
          </p:cNvPr>
          <p:cNvSpPr>
            <a:spLocks noGrp="1"/>
          </p:cNvSpPr>
          <p:nvPr>
            <p:ph type="title"/>
          </p:nvPr>
        </p:nvSpPr>
        <p:spPr/>
        <p:txBody>
          <a:bodyPr/>
          <a:lstStyle/>
          <a:p>
            <a:r>
              <a:rPr lang="en-US" dirty="0"/>
              <a:t>Classification Pipeline</a:t>
            </a:r>
          </a:p>
        </p:txBody>
      </p:sp>
      <p:sp>
        <p:nvSpPr>
          <p:cNvPr id="3" name="Content Placeholder 2">
            <a:extLst>
              <a:ext uri="{FF2B5EF4-FFF2-40B4-BE49-F238E27FC236}">
                <a16:creationId xmlns:a16="http://schemas.microsoft.com/office/drawing/2014/main" id="{FA2C0E6F-CAE0-A24D-A469-34C8A7FB0184}"/>
              </a:ext>
            </a:extLst>
          </p:cNvPr>
          <p:cNvSpPr>
            <a:spLocks noGrp="1"/>
          </p:cNvSpPr>
          <p:nvPr>
            <p:ph idx="1"/>
          </p:nvPr>
        </p:nvSpPr>
        <p:spPr/>
        <p:txBody>
          <a:bodyPr/>
          <a:lstStyle/>
          <a:p>
            <a:r>
              <a:rPr lang="en-US" dirty="0"/>
              <a:t>Preparing data </a:t>
            </a:r>
          </a:p>
          <a:p>
            <a:r>
              <a:rPr lang="en-US" dirty="0"/>
              <a:t>Creating training/testing sets</a:t>
            </a:r>
          </a:p>
          <a:p>
            <a:r>
              <a:rPr lang="en-US" dirty="0"/>
              <a:t>Instantiating the classification Model</a:t>
            </a:r>
          </a:p>
          <a:p>
            <a:r>
              <a:rPr lang="en-US" dirty="0"/>
              <a:t>Training the classifier</a:t>
            </a:r>
          </a:p>
          <a:p>
            <a:r>
              <a:rPr lang="en-US" dirty="0"/>
              <a:t>Making predictions</a:t>
            </a:r>
          </a:p>
          <a:p>
            <a:r>
              <a:rPr lang="en-US" dirty="0"/>
              <a:t>Evaluating performance</a:t>
            </a:r>
          </a:p>
        </p:txBody>
      </p:sp>
      <p:sp>
        <p:nvSpPr>
          <p:cNvPr id="4" name="Slide Number Placeholder 3">
            <a:extLst>
              <a:ext uri="{FF2B5EF4-FFF2-40B4-BE49-F238E27FC236}">
                <a16:creationId xmlns:a16="http://schemas.microsoft.com/office/drawing/2014/main" id="{D37F2DBF-B5AD-604F-A610-BF2224D06CB3}"/>
              </a:ext>
            </a:extLst>
          </p:cNvPr>
          <p:cNvSpPr>
            <a:spLocks noGrp="1"/>
          </p:cNvSpPr>
          <p:nvPr>
            <p:ph type="sldNum" sz="quarter" idx="12"/>
          </p:nvPr>
        </p:nvSpPr>
        <p:spPr/>
        <p:txBody>
          <a:bodyPr/>
          <a:lstStyle/>
          <a:p>
            <a:fld id="{0E9AFE17-2459-B149-9062-561315CCFF90}" type="slidenum">
              <a:rPr lang="en-US" smtClean="0"/>
              <a:t>43</a:t>
            </a:fld>
            <a:endParaRPr lang="en-US"/>
          </a:p>
        </p:txBody>
      </p:sp>
    </p:spTree>
    <p:extLst>
      <p:ext uri="{BB962C8B-B14F-4D97-AF65-F5344CB8AC3E}">
        <p14:creationId xmlns:p14="http://schemas.microsoft.com/office/powerpoint/2010/main" val="3187949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D224-BAE3-6F47-BC76-42A0758F1029}"/>
              </a:ext>
            </a:extLst>
          </p:cNvPr>
          <p:cNvSpPr>
            <a:spLocks noGrp="1"/>
          </p:cNvSpPr>
          <p:nvPr>
            <p:ph type="title"/>
          </p:nvPr>
        </p:nvSpPr>
        <p:spPr/>
        <p:txBody>
          <a:bodyPr/>
          <a:lstStyle/>
          <a:p>
            <a:r>
              <a:rPr lang="en-US" dirty="0"/>
              <a:t>Step 1: Preparing Data</a:t>
            </a:r>
          </a:p>
        </p:txBody>
      </p:sp>
      <p:sp>
        <p:nvSpPr>
          <p:cNvPr id="3" name="Content Placeholder 2">
            <a:extLst>
              <a:ext uri="{FF2B5EF4-FFF2-40B4-BE49-F238E27FC236}">
                <a16:creationId xmlns:a16="http://schemas.microsoft.com/office/drawing/2014/main" id="{D6F08547-E00A-524E-98DE-BB590A5190D3}"/>
              </a:ext>
            </a:extLst>
          </p:cNvPr>
          <p:cNvSpPr>
            <a:spLocks noGrp="1"/>
          </p:cNvSpPr>
          <p:nvPr>
            <p:ph idx="1"/>
          </p:nvPr>
        </p:nvSpPr>
        <p:spPr/>
        <p:txBody>
          <a:bodyPr/>
          <a:lstStyle/>
          <a:p>
            <a:r>
              <a:rPr lang="en-US" dirty="0"/>
              <a:t>The first step to training a classifier on a dataset is to prepare the dataset - to get the data into the correct form for the classifier and handle any anomalies in the data. </a:t>
            </a:r>
          </a:p>
          <a:p>
            <a:r>
              <a:rPr lang="en-US" dirty="0"/>
              <a:t>If there are missing values in the data, outliers in the data, or any other anomalies these data points should be handled, as they can negatively impact the performance of the classifier. </a:t>
            </a:r>
          </a:p>
          <a:p>
            <a:r>
              <a:rPr lang="en-US" dirty="0"/>
              <a:t>This step is referred to as </a:t>
            </a:r>
            <a:r>
              <a:rPr lang="en-US" b="1" dirty="0"/>
              <a:t>data preprocessing</a:t>
            </a:r>
            <a:r>
              <a:rPr lang="en-US" dirty="0"/>
              <a:t>.</a:t>
            </a:r>
          </a:p>
        </p:txBody>
      </p:sp>
      <p:sp>
        <p:nvSpPr>
          <p:cNvPr id="4" name="Slide Number Placeholder 3">
            <a:extLst>
              <a:ext uri="{FF2B5EF4-FFF2-40B4-BE49-F238E27FC236}">
                <a16:creationId xmlns:a16="http://schemas.microsoft.com/office/drawing/2014/main" id="{ADB7CC20-9112-7144-9AD1-7BA254290245}"/>
              </a:ext>
            </a:extLst>
          </p:cNvPr>
          <p:cNvSpPr>
            <a:spLocks noGrp="1"/>
          </p:cNvSpPr>
          <p:nvPr>
            <p:ph type="sldNum" sz="quarter" idx="12"/>
          </p:nvPr>
        </p:nvSpPr>
        <p:spPr/>
        <p:txBody>
          <a:bodyPr/>
          <a:lstStyle/>
          <a:p>
            <a:fld id="{0E9AFE17-2459-B149-9062-561315CCFF90}" type="slidenum">
              <a:rPr lang="en-US" smtClean="0"/>
              <a:t>44</a:t>
            </a:fld>
            <a:endParaRPr lang="en-US"/>
          </a:p>
        </p:txBody>
      </p:sp>
    </p:spTree>
    <p:extLst>
      <p:ext uri="{BB962C8B-B14F-4D97-AF65-F5344CB8AC3E}">
        <p14:creationId xmlns:p14="http://schemas.microsoft.com/office/powerpoint/2010/main" val="107671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8E18-087F-3E48-BF9E-1338865A2351}"/>
              </a:ext>
            </a:extLst>
          </p:cNvPr>
          <p:cNvSpPr>
            <a:spLocks noGrp="1"/>
          </p:cNvSpPr>
          <p:nvPr>
            <p:ph type="title"/>
          </p:nvPr>
        </p:nvSpPr>
        <p:spPr/>
        <p:txBody>
          <a:bodyPr/>
          <a:lstStyle/>
          <a:p>
            <a:r>
              <a:rPr lang="en-US" dirty="0"/>
              <a:t>Step 2: Creating Training/Testing Sets</a:t>
            </a:r>
          </a:p>
        </p:txBody>
      </p:sp>
      <p:sp>
        <p:nvSpPr>
          <p:cNvPr id="3" name="Content Placeholder 2">
            <a:extLst>
              <a:ext uri="{FF2B5EF4-FFF2-40B4-BE49-F238E27FC236}">
                <a16:creationId xmlns:a16="http://schemas.microsoft.com/office/drawing/2014/main" id="{15283378-BE0A-364A-9CFC-20B49D931E62}"/>
              </a:ext>
            </a:extLst>
          </p:cNvPr>
          <p:cNvSpPr>
            <a:spLocks noGrp="1"/>
          </p:cNvSpPr>
          <p:nvPr>
            <p:ph idx="1"/>
          </p:nvPr>
        </p:nvSpPr>
        <p:spPr/>
        <p:txBody>
          <a:bodyPr/>
          <a:lstStyle/>
          <a:p>
            <a:r>
              <a:rPr lang="en-US" dirty="0"/>
              <a:t>Once the data has been preprocessed, the data must be split into training and testing sets. </a:t>
            </a:r>
          </a:p>
          <a:p>
            <a:endParaRPr lang="en-US" dirty="0"/>
          </a:p>
        </p:txBody>
      </p:sp>
      <p:sp>
        <p:nvSpPr>
          <p:cNvPr id="4" name="Slide Number Placeholder 3">
            <a:extLst>
              <a:ext uri="{FF2B5EF4-FFF2-40B4-BE49-F238E27FC236}">
                <a16:creationId xmlns:a16="http://schemas.microsoft.com/office/drawing/2014/main" id="{BA974EA3-44CA-E14C-9711-A6C5058DFD7C}"/>
              </a:ext>
            </a:extLst>
          </p:cNvPr>
          <p:cNvSpPr>
            <a:spLocks noGrp="1"/>
          </p:cNvSpPr>
          <p:nvPr>
            <p:ph type="sldNum" sz="quarter" idx="12"/>
          </p:nvPr>
        </p:nvSpPr>
        <p:spPr/>
        <p:txBody>
          <a:bodyPr/>
          <a:lstStyle/>
          <a:p>
            <a:fld id="{0E9AFE17-2459-B149-9062-561315CCFF90}" type="slidenum">
              <a:rPr lang="en-US" smtClean="0"/>
              <a:t>45</a:t>
            </a:fld>
            <a:endParaRPr lang="en-US"/>
          </a:p>
        </p:txBody>
      </p:sp>
    </p:spTree>
    <p:extLst>
      <p:ext uri="{BB962C8B-B14F-4D97-AF65-F5344CB8AC3E}">
        <p14:creationId xmlns:p14="http://schemas.microsoft.com/office/powerpoint/2010/main" val="2205323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1805-FC12-EE42-B234-014337D57F76}"/>
              </a:ext>
            </a:extLst>
          </p:cNvPr>
          <p:cNvSpPr>
            <a:spLocks noGrp="1"/>
          </p:cNvSpPr>
          <p:nvPr>
            <p:ph type="title"/>
          </p:nvPr>
        </p:nvSpPr>
        <p:spPr/>
        <p:txBody>
          <a:bodyPr/>
          <a:lstStyle/>
          <a:p>
            <a:r>
              <a:rPr lang="en-US" dirty="0"/>
              <a:t>Step 3: Instantiating the Classification Model</a:t>
            </a:r>
          </a:p>
        </p:txBody>
      </p:sp>
      <p:sp>
        <p:nvSpPr>
          <p:cNvPr id="3" name="Content Placeholder 2">
            <a:extLst>
              <a:ext uri="{FF2B5EF4-FFF2-40B4-BE49-F238E27FC236}">
                <a16:creationId xmlns:a16="http://schemas.microsoft.com/office/drawing/2014/main" id="{69526F8F-1C05-114E-979B-F10EE1DCAE76}"/>
              </a:ext>
            </a:extLst>
          </p:cNvPr>
          <p:cNvSpPr>
            <a:spLocks noGrp="1"/>
          </p:cNvSpPr>
          <p:nvPr>
            <p:ph idx="1"/>
          </p:nvPr>
        </p:nvSpPr>
        <p:spPr/>
        <p:txBody>
          <a:bodyPr/>
          <a:lstStyle/>
          <a:p>
            <a:r>
              <a:rPr lang="en-US" dirty="0"/>
              <a:t>As previously discussed, the classification model has to be instantiated and trained on the training data. </a:t>
            </a:r>
          </a:p>
        </p:txBody>
      </p:sp>
      <p:sp>
        <p:nvSpPr>
          <p:cNvPr id="4" name="Slide Number Placeholder 3">
            <a:extLst>
              <a:ext uri="{FF2B5EF4-FFF2-40B4-BE49-F238E27FC236}">
                <a16:creationId xmlns:a16="http://schemas.microsoft.com/office/drawing/2014/main" id="{0A45C8EF-F697-1A42-9039-007CD76EE116}"/>
              </a:ext>
            </a:extLst>
          </p:cNvPr>
          <p:cNvSpPr>
            <a:spLocks noGrp="1"/>
          </p:cNvSpPr>
          <p:nvPr>
            <p:ph type="sldNum" sz="quarter" idx="12"/>
          </p:nvPr>
        </p:nvSpPr>
        <p:spPr/>
        <p:txBody>
          <a:bodyPr/>
          <a:lstStyle/>
          <a:p>
            <a:fld id="{0E9AFE17-2459-B149-9062-561315CCFF90}" type="slidenum">
              <a:rPr lang="en-US" smtClean="0"/>
              <a:t>46</a:t>
            </a:fld>
            <a:endParaRPr lang="en-US"/>
          </a:p>
        </p:txBody>
      </p:sp>
    </p:spTree>
    <p:extLst>
      <p:ext uri="{BB962C8B-B14F-4D97-AF65-F5344CB8AC3E}">
        <p14:creationId xmlns:p14="http://schemas.microsoft.com/office/powerpoint/2010/main" val="752883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EC66-FC4B-C840-9873-142E17B06EAF}"/>
              </a:ext>
            </a:extLst>
          </p:cNvPr>
          <p:cNvSpPr>
            <a:spLocks noGrp="1"/>
          </p:cNvSpPr>
          <p:nvPr>
            <p:ph type="title"/>
          </p:nvPr>
        </p:nvSpPr>
        <p:spPr/>
        <p:txBody>
          <a:bodyPr/>
          <a:lstStyle/>
          <a:p>
            <a:r>
              <a:rPr lang="en-US" dirty="0"/>
              <a:t>Step 4: Making Predictions </a:t>
            </a:r>
          </a:p>
        </p:txBody>
      </p:sp>
      <p:sp>
        <p:nvSpPr>
          <p:cNvPr id="3" name="Content Placeholder 2">
            <a:extLst>
              <a:ext uri="{FF2B5EF4-FFF2-40B4-BE49-F238E27FC236}">
                <a16:creationId xmlns:a16="http://schemas.microsoft.com/office/drawing/2014/main" id="{4E4F271E-4714-CB49-A0AE-5B06B8361A56}"/>
              </a:ext>
            </a:extLst>
          </p:cNvPr>
          <p:cNvSpPr>
            <a:spLocks noGrp="1"/>
          </p:cNvSpPr>
          <p:nvPr>
            <p:ph idx="1"/>
          </p:nvPr>
        </p:nvSpPr>
        <p:spPr/>
        <p:txBody>
          <a:bodyPr/>
          <a:lstStyle/>
          <a:p>
            <a:r>
              <a:rPr lang="en-US" dirty="0"/>
              <a:t>After this, predictions can be made with the classification model. </a:t>
            </a:r>
          </a:p>
          <a:p>
            <a:endParaRPr lang="en-US" dirty="0"/>
          </a:p>
        </p:txBody>
      </p:sp>
      <p:sp>
        <p:nvSpPr>
          <p:cNvPr id="4" name="Slide Number Placeholder 3">
            <a:extLst>
              <a:ext uri="{FF2B5EF4-FFF2-40B4-BE49-F238E27FC236}">
                <a16:creationId xmlns:a16="http://schemas.microsoft.com/office/drawing/2014/main" id="{185B5837-246D-574A-B473-B744033569E1}"/>
              </a:ext>
            </a:extLst>
          </p:cNvPr>
          <p:cNvSpPr>
            <a:spLocks noGrp="1"/>
          </p:cNvSpPr>
          <p:nvPr>
            <p:ph type="sldNum" sz="quarter" idx="12"/>
          </p:nvPr>
        </p:nvSpPr>
        <p:spPr/>
        <p:txBody>
          <a:bodyPr/>
          <a:lstStyle/>
          <a:p>
            <a:fld id="{0E9AFE17-2459-B149-9062-561315CCFF90}" type="slidenum">
              <a:rPr lang="en-US" smtClean="0"/>
              <a:t>47</a:t>
            </a:fld>
            <a:endParaRPr lang="en-US"/>
          </a:p>
        </p:txBody>
      </p:sp>
    </p:spTree>
    <p:extLst>
      <p:ext uri="{BB962C8B-B14F-4D97-AF65-F5344CB8AC3E}">
        <p14:creationId xmlns:p14="http://schemas.microsoft.com/office/powerpoint/2010/main" val="21333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F7E-3EA9-264D-B445-8E3680C30B6F}"/>
              </a:ext>
            </a:extLst>
          </p:cNvPr>
          <p:cNvSpPr>
            <a:spLocks noGrp="1"/>
          </p:cNvSpPr>
          <p:nvPr>
            <p:ph type="title"/>
          </p:nvPr>
        </p:nvSpPr>
        <p:spPr/>
        <p:txBody>
          <a:bodyPr/>
          <a:lstStyle/>
          <a:p>
            <a:r>
              <a:rPr lang="en-US" dirty="0"/>
              <a:t>Step 5: Evaluating Performance </a:t>
            </a:r>
          </a:p>
        </p:txBody>
      </p:sp>
      <p:sp>
        <p:nvSpPr>
          <p:cNvPr id="3" name="Content Placeholder 2">
            <a:extLst>
              <a:ext uri="{FF2B5EF4-FFF2-40B4-BE49-F238E27FC236}">
                <a16:creationId xmlns:a16="http://schemas.microsoft.com/office/drawing/2014/main" id="{F5874A6A-5A2F-0D44-A72B-B1DD9A3A1F63}"/>
              </a:ext>
            </a:extLst>
          </p:cNvPr>
          <p:cNvSpPr>
            <a:spLocks noGrp="1"/>
          </p:cNvSpPr>
          <p:nvPr>
            <p:ph idx="1"/>
          </p:nvPr>
        </p:nvSpPr>
        <p:spPr/>
        <p:txBody>
          <a:bodyPr/>
          <a:lstStyle/>
          <a:p>
            <a:r>
              <a:rPr lang="en-US" dirty="0"/>
              <a:t>By comparing the predictions made by the classification model to the actual known values of the labels in the test data, we can get a measurement of how accurate the classification model is.</a:t>
            </a:r>
          </a:p>
          <a:p>
            <a:r>
              <a:rPr lang="en-US" dirty="0"/>
              <a:t>There are various methods comparing the predicted labels to the actual labels and evaluating the classification model.</a:t>
            </a:r>
          </a:p>
          <a:p>
            <a:r>
              <a:rPr lang="en-US" dirty="0"/>
              <a:t>Classification accuracy: the number of correct predictions divided by all predictions or a ratio of correct predictions to total predictions.</a:t>
            </a:r>
          </a:p>
          <a:p>
            <a:endParaRPr lang="en-US" dirty="0"/>
          </a:p>
          <a:p>
            <a:endParaRPr lang="en-US" dirty="0"/>
          </a:p>
        </p:txBody>
      </p:sp>
      <p:sp>
        <p:nvSpPr>
          <p:cNvPr id="4" name="Slide Number Placeholder 3">
            <a:extLst>
              <a:ext uri="{FF2B5EF4-FFF2-40B4-BE49-F238E27FC236}">
                <a16:creationId xmlns:a16="http://schemas.microsoft.com/office/drawing/2014/main" id="{64582079-0F5A-4A42-B19A-34F230BF9D57}"/>
              </a:ext>
            </a:extLst>
          </p:cNvPr>
          <p:cNvSpPr>
            <a:spLocks noGrp="1"/>
          </p:cNvSpPr>
          <p:nvPr>
            <p:ph type="sldNum" sz="quarter" idx="12"/>
          </p:nvPr>
        </p:nvSpPr>
        <p:spPr/>
        <p:txBody>
          <a:bodyPr/>
          <a:lstStyle/>
          <a:p>
            <a:fld id="{0E9AFE17-2459-B149-9062-561315CCFF90}" type="slidenum">
              <a:rPr lang="en-US" smtClean="0"/>
              <a:t>48</a:t>
            </a:fld>
            <a:endParaRPr lang="en-US"/>
          </a:p>
        </p:txBody>
      </p:sp>
    </p:spTree>
    <p:extLst>
      <p:ext uri="{BB962C8B-B14F-4D97-AF65-F5344CB8AC3E}">
        <p14:creationId xmlns:p14="http://schemas.microsoft.com/office/powerpoint/2010/main" val="112536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991A-05E8-334F-A77C-2A1C8A9D7398}"/>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F0340C5C-75F7-754C-B472-9547C5DDE093}"/>
              </a:ext>
            </a:extLst>
          </p:cNvPr>
          <p:cNvSpPr>
            <a:spLocks noGrp="1"/>
          </p:cNvSpPr>
          <p:nvPr>
            <p:ph idx="1"/>
          </p:nvPr>
        </p:nvSpPr>
        <p:spPr>
          <a:xfrm>
            <a:off x="3757863" y="4266758"/>
            <a:ext cx="6862812" cy="1816875"/>
          </a:xfrm>
        </p:spPr>
        <p:txBody>
          <a:bodyPr/>
          <a:lstStyle/>
          <a:p>
            <a:r>
              <a:rPr lang="en-US" dirty="0"/>
              <a:t>Confusion matrix</a:t>
            </a:r>
          </a:p>
          <a:p>
            <a:pPr marL="0" indent="0">
              <a:buNone/>
            </a:pP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2C973A01-4F2F-4947-A0ED-6EFFB9C3C68A}"/>
              </a:ext>
            </a:extLst>
          </p:cNvPr>
          <p:cNvSpPr>
            <a:spLocks noGrp="1"/>
          </p:cNvSpPr>
          <p:nvPr>
            <p:ph type="sldNum" sz="quarter" idx="12"/>
          </p:nvPr>
        </p:nvSpPr>
        <p:spPr/>
        <p:txBody>
          <a:bodyPr/>
          <a:lstStyle/>
          <a:p>
            <a:fld id="{0E9AFE17-2459-B149-9062-561315CCFF90}" type="slidenum">
              <a:rPr lang="en-US" smtClean="0"/>
              <a:t>49</a:t>
            </a:fld>
            <a:endParaRPr lang="en-US"/>
          </a:p>
        </p:txBody>
      </p:sp>
      <p:pic>
        <p:nvPicPr>
          <p:cNvPr id="3074" name="Picture 2" descr="Learn And Code Confusion Matrix With Python">
            <a:extLst>
              <a:ext uri="{FF2B5EF4-FFF2-40B4-BE49-F238E27FC236}">
                <a16:creationId xmlns:a16="http://schemas.microsoft.com/office/drawing/2014/main" id="{B95D5F1C-7699-B545-88E7-F54BF1AC8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3" y="2109536"/>
            <a:ext cx="7956884" cy="4475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2F077B-EF5B-AD4F-A5DF-4F8F9418BB5D}"/>
              </a:ext>
            </a:extLst>
          </p:cNvPr>
          <p:cNvSpPr txBox="1"/>
          <p:nvPr/>
        </p:nvSpPr>
        <p:spPr>
          <a:xfrm>
            <a:off x="994611" y="2109536"/>
            <a:ext cx="3031792" cy="584775"/>
          </a:xfrm>
          <a:prstGeom prst="rect">
            <a:avLst/>
          </a:prstGeom>
          <a:noFill/>
        </p:spPr>
        <p:txBody>
          <a:bodyPr wrap="none" rtlCol="0">
            <a:spAutoFit/>
          </a:bodyPr>
          <a:lstStyle/>
          <a:p>
            <a:r>
              <a:rPr lang="en-US" sz="3200" dirty="0"/>
              <a:t>Confusion matrix</a:t>
            </a:r>
          </a:p>
        </p:txBody>
      </p:sp>
    </p:spTree>
    <p:extLst>
      <p:ext uri="{BB962C8B-B14F-4D97-AF65-F5344CB8AC3E}">
        <p14:creationId xmlns:p14="http://schemas.microsoft.com/office/powerpoint/2010/main" val="268231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F4FA-4B0D-7242-821C-3BAC6BF2634D}"/>
              </a:ext>
            </a:extLst>
          </p:cNvPr>
          <p:cNvSpPr>
            <a:spLocks noGrp="1"/>
          </p:cNvSpPr>
          <p:nvPr>
            <p:ph type="title"/>
          </p:nvPr>
        </p:nvSpPr>
        <p:spPr/>
        <p:txBody>
          <a:bodyPr/>
          <a:lstStyle/>
          <a:p>
            <a:r>
              <a:rPr lang="en-US" dirty="0"/>
              <a:t>BMI Calculation using Lists</a:t>
            </a:r>
          </a:p>
        </p:txBody>
      </p:sp>
      <p:sp>
        <p:nvSpPr>
          <p:cNvPr id="3" name="Content Placeholder 2">
            <a:extLst>
              <a:ext uri="{FF2B5EF4-FFF2-40B4-BE49-F238E27FC236}">
                <a16:creationId xmlns:a16="http://schemas.microsoft.com/office/drawing/2014/main" id="{E6379723-7D6F-7948-BAE0-F4CA13875542}"/>
              </a:ext>
            </a:extLst>
          </p:cNvPr>
          <p:cNvSpPr>
            <a:spLocks noGrp="1"/>
          </p:cNvSpPr>
          <p:nvPr>
            <p:ph idx="1"/>
          </p:nvPr>
        </p:nvSpPr>
        <p:spPr/>
        <p:txBody>
          <a:bodyPr>
            <a:normAutofit fontScale="92500" lnSpcReduction="1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err="1"/>
              <a:t>bmi</a:t>
            </a:r>
            <a:r>
              <a:rPr lang="en-US" dirty="0"/>
              <a:t> = []</a:t>
            </a:r>
          </a:p>
          <a:p>
            <a:pPr marL="0" indent="0">
              <a:buNone/>
            </a:pPr>
            <a:br>
              <a:rPr lang="en-US" dirty="0"/>
            </a:br>
            <a:r>
              <a:rPr lang="en-US" dirty="0" err="1"/>
              <a:t>i</a:t>
            </a:r>
            <a:r>
              <a:rPr lang="en-US" dirty="0"/>
              <a:t> = 0</a:t>
            </a:r>
          </a:p>
          <a:p>
            <a:pPr marL="0" indent="0">
              <a:buNone/>
            </a:pPr>
            <a:r>
              <a:rPr lang="en-US" dirty="0"/>
              <a:t>while </a:t>
            </a:r>
            <a:r>
              <a:rPr lang="en-US" dirty="0" err="1"/>
              <a:t>i</a:t>
            </a:r>
            <a:r>
              <a:rPr lang="en-US" dirty="0"/>
              <a:t> &lt; </a:t>
            </a:r>
            <a:r>
              <a:rPr lang="en-US" dirty="0" err="1"/>
              <a:t>len</a:t>
            </a:r>
            <a:r>
              <a:rPr lang="en-US" dirty="0"/>
              <a:t>(height):</a:t>
            </a:r>
          </a:p>
          <a:p>
            <a:pPr marL="0" indent="0">
              <a:buNone/>
            </a:pPr>
            <a:r>
              <a:rPr lang="en-US" dirty="0"/>
              <a:t>	</a:t>
            </a:r>
            <a:r>
              <a:rPr lang="en-US" dirty="0" err="1"/>
              <a:t>bmi.append</a:t>
            </a:r>
            <a:r>
              <a:rPr lang="en-US" dirty="0"/>
              <a:t>(weight[</a:t>
            </a:r>
            <a:r>
              <a:rPr lang="en-US" dirty="0" err="1"/>
              <a:t>i</a:t>
            </a:r>
            <a:r>
              <a:rPr lang="en-US" dirty="0"/>
              <a:t>] /height[</a:t>
            </a:r>
            <a:r>
              <a:rPr lang="en-US" dirty="0" err="1"/>
              <a:t>i</a:t>
            </a:r>
            <a:r>
              <a:rPr lang="en-US" dirty="0"/>
              <a:t>] ** 2)</a:t>
            </a:r>
          </a:p>
          <a:p>
            <a:pPr marL="0" indent="0">
              <a:buNone/>
            </a:pPr>
            <a:r>
              <a:rPr lang="en-US" dirty="0"/>
              <a:t>	print(</a:t>
            </a:r>
            <a:r>
              <a:rPr lang="en-US" dirty="0" err="1"/>
              <a:t>bmi</a:t>
            </a:r>
            <a:r>
              <a:rPr lang="en-US" dirty="0"/>
              <a:t>[</a:t>
            </a:r>
            <a:r>
              <a:rPr lang="en-US" dirty="0" err="1"/>
              <a:t>i</a:t>
            </a:r>
            <a:r>
              <a:rPr lang="en-US" dirty="0"/>
              <a:t>])</a:t>
            </a:r>
          </a:p>
          <a:p>
            <a:pPr marL="0" indent="0">
              <a:buNone/>
            </a:pPr>
            <a:r>
              <a:rPr lang="en-US" dirty="0"/>
              <a:t>	</a:t>
            </a:r>
            <a:r>
              <a:rPr lang="en-US" dirty="0" err="1"/>
              <a:t>i</a:t>
            </a:r>
            <a:r>
              <a:rPr lang="en-US" dirty="0"/>
              <a:t> = i+1</a:t>
            </a:r>
          </a:p>
          <a:p>
            <a:endParaRPr lang="en-US" dirty="0"/>
          </a:p>
        </p:txBody>
      </p:sp>
    </p:spTree>
    <p:extLst>
      <p:ext uri="{BB962C8B-B14F-4D97-AF65-F5344CB8AC3E}">
        <p14:creationId xmlns:p14="http://schemas.microsoft.com/office/powerpoint/2010/main" val="67325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0AA6-9042-1845-AB62-F77049443FF7}"/>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B84E6A67-B938-644E-B7DD-42081D955CE5}"/>
              </a:ext>
            </a:extLst>
          </p:cNvPr>
          <p:cNvSpPr>
            <a:spLocks noGrp="1"/>
          </p:cNvSpPr>
          <p:nvPr>
            <p:ph idx="1"/>
          </p:nvPr>
        </p:nvSpPr>
        <p:spPr/>
        <p:txBody>
          <a:bodyPr/>
          <a:lstStyle/>
          <a:p>
            <a:r>
              <a:rPr lang="en-US" b="1" dirty="0"/>
              <a:t>Precision</a:t>
            </a:r>
            <a:r>
              <a:rPr lang="en-US" dirty="0"/>
              <a:t> for a class is the number of true positives (i.e. the number of items correctly labelled as belonging to the positive class) divided by the total number of elements labelled as belonging to the positive class (i.e. the sum of true positives and false positives, which are items incorrectly labelled as belonging to the class). </a:t>
            </a:r>
          </a:p>
          <a:p>
            <a:r>
              <a:rPr lang="en-US" b="1" dirty="0"/>
              <a:t>Recall</a:t>
            </a:r>
            <a:r>
              <a:rPr lang="en-US" dirty="0"/>
              <a:t> is defined as the number of true positives divided by the total number of elements that actually belong to the positive class (i.e. the sum of true positives and false negatives, which are items which were not labelled as belonging to the positive class but should have been).</a:t>
            </a:r>
          </a:p>
        </p:txBody>
      </p:sp>
      <p:sp>
        <p:nvSpPr>
          <p:cNvPr id="4" name="Slide Number Placeholder 3">
            <a:extLst>
              <a:ext uri="{FF2B5EF4-FFF2-40B4-BE49-F238E27FC236}">
                <a16:creationId xmlns:a16="http://schemas.microsoft.com/office/drawing/2014/main" id="{7EB15627-917D-754D-9ADE-D2FE873B2379}"/>
              </a:ext>
            </a:extLst>
          </p:cNvPr>
          <p:cNvSpPr>
            <a:spLocks noGrp="1"/>
          </p:cNvSpPr>
          <p:nvPr>
            <p:ph type="sldNum" sz="quarter" idx="12"/>
          </p:nvPr>
        </p:nvSpPr>
        <p:spPr/>
        <p:txBody>
          <a:bodyPr/>
          <a:lstStyle/>
          <a:p>
            <a:fld id="{0E9AFE17-2459-B149-9062-561315CCFF90}" type="slidenum">
              <a:rPr lang="en-US" smtClean="0"/>
              <a:t>50</a:t>
            </a:fld>
            <a:endParaRPr lang="en-US"/>
          </a:p>
        </p:txBody>
      </p:sp>
    </p:spTree>
    <p:extLst>
      <p:ext uri="{BB962C8B-B14F-4D97-AF65-F5344CB8AC3E}">
        <p14:creationId xmlns:p14="http://schemas.microsoft.com/office/powerpoint/2010/main" val="226473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9187-727F-404B-8376-50347DD7BA7C}"/>
              </a:ext>
            </a:extLst>
          </p:cNvPr>
          <p:cNvSpPr>
            <a:spLocks noGrp="1"/>
          </p:cNvSpPr>
          <p:nvPr>
            <p:ph type="title"/>
          </p:nvPr>
        </p:nvSpPr>
        <p:spPr/>
        <p:txBody>
          <a:bodyPr/>
          <a:lstStyle/>
          <a:p>
            <a:r>
              <a:rPr lang="en-US" dirty="0"/>
              <a:t>Introducing Scikit-Learn</a:t>
            </a:r>
          </a:p>
        </p:txBody>
      </p:sp>
      <p:sp>
        <p:nvSpPr>
          <p:cNvPr id="3" name="Content Placeholder 2">
            <a:extLst>
              <a:ext uri="{FF2B5EF4-FFF2-40B4-BE49-F238E27FC236}">
                <a16:creationId xmlns:a16="http://schemas.microsoft.com/office/drawing/2014/main" id="{19B1B40C-7E7A-8646-829D-CDCBFD16F280}"/>
              </a:ext>
            </a:extLst>
          </p:cNvPr>
          <p:cNvSpPr>
            <a:spLocks noGrp="1"/>
          </p:cNvSpPr>
          <p:nvPr>
            <p:ph idx="1"/>
          </p:nvPr>
        </p:nvSpPr>
        <p:spPr/>
        <p:txBody>
          <a:bodyPr/>
          <a:lstStyle/>
          <a:p>
            <a:r>
              <a:rPr lang="en-US" dirty="0"/>
              <a:t>Python library that provide solid implementations of a range of machine learning algorithms</a:t>
            </a:r>
          </a:p>
          <a:p>
            <a:r>
              <a:rPr lang="en-US" dirty="0"/>
              <a:t>Open your command line (</a:t>
            </a:r>
            <a:r>
              <a:rPr lang="en-US" dirty="0" err="1"/>
              <a:t>cmd</a:t>
            </a:r>
            <a:r>
              <a:rPr lang="en-US" dirty="0"/>
              <a:t> on Windows and terminal on Mac) and type the following command</a:t>
            </a:r>
          </a:p>
          <a:p>
            <a:endParaRPr lang="en-US" dirty="0"/>
          </a:p>
          <a:p>
            <a:pPr marL="0" indent="0">
              <a:buNone/>
            </a:pPr>
            <a:r>
              <a:rPr lang="en-US" dirty="0" err="1"/>
              <a:t>conda</a:t>
            </a:r>
            <a:r>
              <a:rPr lang="en-US" dirty="0"/>
              <a:t> install -c </a:t>
            </a:r>
            <a:r>
              <a:rPr lang="en-US" dirty="0" err="1"/>
              <a:t>conda</a:t>
            </a:r>
            <a:r>
              <a:rPr lang="en-US" dirty="0"/>
              <a:t>-forge scikit-learn</a:t>
            </a:r>
          </a:p>
          <a:p>
            <a:endParaRPr lang="en-US" dirty="0"/>
          </a:p>
        </p:txBody>
      </p:sp>
      <p:sp>
        <p:nvSpPr>
          <p:cNvPr id="4" name="Slide Number Placeholder 3">
            <a:extLst>
              <a:ext uri="{FF2B5EF4-FFF2-40B4-BE49-F238E27FC236}">
                <a16:creationId xmlns:a16="http://schemas.microsoft.com/office/drawing/2014/main" id="{BB2DE099-1847-904C-B2BA-529DCD35B3CD}"/>
              </a:ext>
            </a:extLst>
          </p:cNvPr>
          <p:cNvSpPr>
            <a:spLocks noGrp="1"/>
          </p:cNvSpPr>
          <p:nvPr>
            <p:ph type="sldNum" sz="quarter" idx="12"/>
          </p:nvPr>
        </p:nvSpPr>
        <p:spPr/>
        <p:txBody>
          <a:bodyPr/>
          <a:lstStyle/>
          <a:p>
            <a:fld id="{0E9AFE17-2459-B149-9062-561315CCFF90}" type="slidenum">
              <a:rPr lang="en-US" smtClean="0"/>
              <a:t>51</a:t>
            </a:fld>
            <a:endParaRPr lang="en-US"/>
          </a:p>
        </p:txBody>
      </p:sp>
    </p:spTree>
    <p:extLst>
      <p:ext uri="{BB962C8B-B14F-4D97-AF65-F5344CB8AC3E}">
        <p14:creationId xmlns:p14="http://schemas.microsoft.com/office/powerpoint/2010/main" val="324105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2C8D-2DB9-EC45-B87C-17E88CBEC6A3}"/>
              </a:ext>
            </a:extLst>
          </p:cNvPr>
          <p:cNvSpPr>
            <a:spLocks noGrp="1"/>
          </p:cNvSpPr>
          <p:nvPr>
            <p:ph type="title"/>
          </p:nvPr>
        </p:nvSpPr>
        <p:spPr/>
        <p:txBody>
          <a:bodyPr/>
          <a:lstStyle/>
          <a:p>
            <a:r>
              <a:rPr lang="en-US" dirty="0"/>
              <a:t>Data Representation in Scikit-Learn</a:t>
            </a:r>
          </a:p>
        </p:txBody>
      </p:sp>
      <p:sp>
        <p:nvSpPr>
          <p:cNvPr id="3" name="Content Placeholder 2">
            <a:extLst>
              <a:ext uri="{FF2B5EF4-FFF2-40B4-BE49-F238E27FC236}">
                <a16:creationId xmlns:a16="http://schemas.microsoft.com/office/drawing/2014/main" id="{E5DB53F1-9F05-344F-8F96-5A44EA9B4185}"/>
              </a:ext>
            </a:extLst>
          </p:cNvPr>
          <p:cNvSpPr>
            <a:spLocks noGrp="1"/>
          </p:cNvSpPr>
          <p:nvPr>
            <p:ph idx="1"/>
          </p:nvPr>
        </p:nvSpPr>
        <p:spPr/>
        <p:txBody>
          <a:bodyPr/>
          <a:lstStyle/>
          <a:p>
            <a:r>
              <a:rPr lang="en-US" dirty="0"/>
              <a:t>Machine learning is about creating models from data.</a:t>
            </a:r>
          </a:p>
          <a:p>
            <a:r>
              <a:rPr lang="en-US" dirty="0"/>
              <a:t>For that reason, we’ll start by discussing how data can be represented in order to be understood by the computer. </a:t>
            </a:r>
          </a:p>
          <a:p>
            <a:r>
              <a:rPr lang="en-US" dirty="0"/>
              <a:t>The best way to think about data within Scikit-Learn is in terms of tables of data.</a:t>
            </a:r>
          </a:p>
          <a:p>
            <a:endParaRPr lang="en-US" dirty="0"/>
          </a:p>
        </p:txBody>
      </p:sp>
      <p:sp>
        <p:nvSpPr>
          <p:cNvPr id="4" name="Slide Number Placeholder 3">
            <a:extLst>
              <a:ext uri="{FF2B5EF4-FFF2-40B4-BE49-F238E27FC236}">
                <a16:creationId xmlns:a16="http://schemas.microsoft.com/office/drawing/2014/main" id="{5DF0EA10-D29D-5C43-9632-54518C384F00}"/>
              </a:ext>
            </a:extLst>
          </p:cNvPr>
          <p:cNvSpPr>
            <a:spLocks noGrp="1"/>
          </p:cNvSpPr>
          <p:nvPr>
            <p:ph type="sldNum" sz="quarter" idx="12"/>
          </p:nvPr>
        </p:nvSpPr>
        <p:spPr/>
        <p:txBody>
          <a:bodyPr/>
          <a:lstStyle/>
          <a:p>
            <a:fld id="{0E9AFE17-2459-B149-9062-561315CCFF90}" type="slidenum">
              <a:rPr lang="en-US" smtClean="0"/>
              <a:t>52</a:t>
            </a:fld>
            <a:endParaRPr lang="en-US"/>
          </a:p>
        </p:txBody>
      </p:sp>
    </p:spTree>
    <p:extLst>
      <p:ext uri="{BB962C8B-B14F-4D97-AF65-F5344CB8AC3E}">
        <p14:creationId xmlns:p14="http://schemas.microsoft.com/office/powerpoint/2010/main" val="4162608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102C-C4E3-6643-A255-8B6B6A06E7AE}"/>
              </a:ext>
            </a:extLst>
          </p:cNvPr>
          <p:cNvSpPr>
            <a:spLocks noGrp="1"/>
          </p:cNvSpPr>
          <p:nvPr>
            <p:ph type="title"/>
          </p:nvPr>
        </p:nvSpPr>
        <p:spPr/>
        <p:txBody>
          <a:bodyPr/>
          <a:lstStyle/>
          <a:p>
            <a:r>
              <a:rPr lang="en-US" dirty="0"/>
              <a:t>Iris Data as a Table</a:t>
            </a:r>
          </a:p>
        </p:txBody>
      </p:sp>
      <p:sp>
        <p:nvSpPr>
          <p:cNvPr id="3" name="Content Placeholder 2">
            <a:extLst>
              <a:ext uri="{FF2B5EF4-FFF2-40B4-BE49-F238E27FC236}">
                <a16:creationId xmlns:a16="http://schemas.microsoft.com/office/drawing/2014/main" id="{91A9049E-196A-824D-919D-D762BFA846D8}"/>
              </a:ext>
            </a:extLst>
          </p:cNvPr>
          <p:cNvSpPr>
            <a:spLocks noGrp="1"/>
          </p:cNvSpPr>
          <p:nvPr>
            <p:ph idx="1"/>
          </p:nvPr>
        </p:nvSpPr>
        <p:spPr/>
        <p:txBody>
          <a:bodyPr/>
          <a:lstStyle/>
          <a:p>
            <a:r>
              <a:rPr lang="en-US" dirty="0"/>
              <a:t>Famously analyzed by Ronald Fisher in 1936. </a:t>
            </a:r>
          </a:p>
          <a:p>
            <a:r>
              <a:rPr lang="en-US" dirty="0"/>
              <a:t>We can download this dataset in the form of a Pandas </a:t>
            </a:r>
            <a:r>
              <a:rPr lang="en-US" dirty="0" err="1"/>
              <a:t>DataFrame</a:t>
            </a:r>
            <a:r>
              <a:rPr lang="en-US" dirty="0"/>
              <a:t> using the Seaborn library</a:t>
            </a:r>
          </a:p>
          <a:p>
            <a:r>
              <a:rPr lang="en-US" dirty="0">
                <a:hlinkClick r:id="rId2"/>
              </a:rPr>
              <a:t>More about Iris data</a:t>
            </a:r>
            <a:endParaRPr lang="en-US" dirty="0"/>
          </a:p>
          <a:p>
            <a:endParaRPr lang="en-US" dirty="0"/>
          </a:p>
        </p:txBody>
      </p:sp>
      <p:sp>
        <p:nvSpPr>
          <p:cNvPr id="4" name="Slide Number Placeholder 3">
            <a:extLst>
              <a:ext uri="{FF2B5EF4-FFF2-40B4-BE49-F238E27FC236}">
                <a16:creationId xmlns:a16="http://schemas.microsoft.com/office/drawing/2014/main" id="{B631D57F-0EA7-F840-A12F-E6FE1859BABE}"/>
              </a:ext>
            </a:extLst>
          </p:cNvPr>
          <p:cNvSpPr>
            <a:spLocks noGrp="1"/>
          </p:cNvSpPr>
          <p:nvPr>
            <p:ph type="sldNum" sz="quarter" idx="12"/>
          </p:nvPr>
        </p:nvSpPr>
        <p:spPr/>
        <p:txBody>
          <a:bodyPr/>
          <a:lstStyle/>
          <a:p>
            <a:fld id="{0E9AFE17-2459-B149-9062-561315CCFF90}" type="slidenum">
              <a:rPr lang="en-US" smtClean="0"/>
              <a:t>53</a:t>
            </a:fld>
            <a:endParaRPr lang="en-US"/>
          </a:p>
        </p:txBody>
      </p:sp>
    </p:spTree>
    <p:extLst>
      <p:ext uri="{BB962C8B-B14F-4D97-AF65-F5344CB8AC3E}">
        <p14:creationId xmlns:p14="http://schemas.microsoft.com/office/powerpoint/2010/main" val="4189362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9183-BB1F-904E-9246-A4D18957E870}"/>
              </a:ext>
            </a:extLst>
          </p:cNvPr>
          <p:cNvSpPr>
            <a:spLocks noGrp="1"/>
          </p:cNvSpPr>
          <p:nvPr>
            <p:ph type="title"/>
          </p:nvPr>
        </p:nvSpPr>
        <p:spPr/>
        <p:txBody>
          <a:bodyPr/>
          <a:lstStyle/>
          <a:p>
            <a:r>
              <a:rPr lang="en-US" dirty="0"/>
              <a:t>Iris Data as a Table - Code</a:t>
            </a:r>
          </a:p>
        </p:txBody>
      </p:sp>
      <p:sp>
        <p:nvSpPr>
          <p:cNvPr id="3" name="Content Placeholder 2">
            <a:extLst>
              <a:ext uri="{FF2B5EF4-FFF2-40B4-BE49-F238E27FC236}">
                <a16:creationId xmlns:a16="http://schemas.microsoft.com/office/drawing/2014/main" id="{1B76CCF5-B8B8-DB46-B1B9-4FA6633229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74F24C4-2043-FD4E-9890-D439069DFC37}"/>
              </a:ext>
            </a:extLst>
          </p:cNvPr>
          <p:cNvSpPr>
            <a:spLocks noGrp="1"/>
          </p:cNvSpPr>
          <p:nvPr>
            <p:ph type="sldNum" sz="quarter" idx="12"/>
          </p:nvPr>
        </p:nvSpPr>
        <p:spPr/>
        <p:txBody>
          <a:bodyPr/>
          <a:lstStyle/>
          <a:p>
            <a:fld id="{0E9AFE17-2459-B149-9062-561315CCFF90}" type="slidenum">
              <a:rPr lang="en-US" smtClean="0"/>
              <a:t>54</a:t>
            </a:fld>
            <a:endParaRPr lang="en-US"/>
          </a:p>
        </p:txBody>
      </p:sp>
      <p:pic>
        <p:nvPicPr>
          <p:cNvPr id="7" name="Picture 6" descr="Table&#10;&#10;Description automatically generated">
            <a:extLst>
              <a:ext uri="{FF2B5EF4-FFF2-40B4-BE49-F238E27FC236}">
                <a16:creationId xmlns:a16="http://schemas.microsoft.com/office/drawing/2014/main" id="{2B7FB1F4-BA7B-824D-934E-424D234A669E}"/>
              </a:ext>
            </a:extLst>
          </p:cNvPr>
          <p:cNvPicPr>
            <a:picLocks noChangeAspect="1"/>
          </p:cNvPicPr>
          <p:nvPr/>
        </p:nvPicPr>
        <p:blipFill>
          <a:blip r:embed="rId2"/>
          <a:stretch>
            <a:fillRect/>
          </a:stretch>
        </p:blipFill>
        <p:spPr>
          <a:xfrm>
            <a:off x="838200" y="2005012"/>
            <a:ext cx="10278979" cy="3860800"/>
          </a:xfrm>
          <a:prstGeom prst="rect">
            <a:avLst/>
          </a:prstGeom>
        </p:spPr>
      </p:pic>
    </p:spTree>
    <p:extLst>
      <p:ext uri="{BB962C8B-B14F-4D97-AF65-F5344CB8AC3E}">
        <p14:creationId xmlns:p14="http://schemas.microsoft.com/office/powerpoint/2010/main" val="3079410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9379-6495-9041-BF02-0C65B51B75FD}"/>
              </a:ext>
            </a:extLst>
          </p:cNvPr>
          <p:cNvSpPr>
            <a:spLocks noGrp="1"/>
          </p:cNvSpPr>
          <p:nvPr>
            <p:ph type="title"/>
          </p:nvPr>
        </p:nvSpPr>
        <p:spPr/>
        <p:txBody>
          <a:bodyPr/>
          <a:lstStyle/>
          <a:p>
            <a:r>
              <a:rPr lang="en-US" dirty="0"/>
              <a:t>Iris Data</a:t>
            </a:r>
          </a:p>
        </p:txBody>
      </p:sp>
      <p:sp>
        <p:nvSpPr>
          <p:cNvPr id="3" name="Content Placeholder 2">
            <a:extLst>
              <a:ext uri="{FF2B5EF4-FFF2-40B4-BE49-F238E27FC236}">
                <a16:creationId xmlns:a16="http://schemas.microsoft.com/office/drawing/2014/main" id="{A83875B7-E453-CD41-B632-F4A640830419}"/>
              </a:ext>
            </a:extLst>
          </p:cNvPr>
          <p:cNvSpPr>
            <a:spLocks noGrp="1"/>
          </p:cNvSpPr>
          <p:nvPr>
            <p:ph idx="1"/>
          </p:nvPr>
        </p:nvSpPr>
        <p:spPr>
          <a:xfrm>
            <a:off x="838200" y="3846512"/>
            <a:ext cx="10515600" cy="2509838"/>
          </a:xfrm>
        </p:spPr>
        <p:txBody>
          <a:bodyPr>
            <a:noAutofit/>
          </a:bodyPr>
          <a:lstStyle/>
          <a:p>
            <a:r>
              <a:rPr lang="en-US" sz="2400" dirty="0"/>
              <a:t>Each row of the data refers to a single observed flower, and the number of rows is the total number of flowers in the dataset. In general, we will refer to the rows of the matrix as samples , and the number of rows as </a:t>
            </a:r>
            <a:r>
              <a:rPr lang="en-US" sz="2400" dirty="0" err="1"/>
              <a:t>n_samples</a:t>
            </a:r>
            <a:r>
              <a:rPr lang="en-US" sz="2400" dirty="0"/>
              <a:t> .</a:t>
            </a:r>
          </a:p>
          <a:p>
            <a:r>
              <a:rPr lang="en-US" sz="2400" dirty="0"/>
              <a:t>Each column of the data refers to a particular quantitative piece of information that describes each sample. In general, we will refer to the columns of the matrix as features , and the number of columns as </a:t>
            </a:r>
            <a:r>
              <a:rPr lang="en-US" sz="2400" dirty="0" err="1"/>
              <a:t>n_features</a:t>
            </a:r>
            <a:r>
              <a:rPr lang="en-US" sz="2400" dirty="0"/>
              <a:t> .</a:t>
            </a:r>
          </a:p>
          <a:p>
            <a:endParaRPr lang="en-US" sz="2400" dirty="0"/>
          </a:p>
        </p:txBody>
      </p:sp>
      <p:sp>
        <p:nvSpPr>
          <p:cNvPr id="4" name="Slide Number Placeholder 3">
            <a:extLst>
              <a:ext uri="{FF2B5EF4-FFF2-40B4-BE49-F238E27FC236}">
                <a16:creationId xmlns:a16="http://schemas.microsoft.com/office/drawing/2014/main" id="{00333C6C-8871-554D-84F0-BF5B2CC91406}"/>
              </a:ext>
            </a:extLst>
          </p:cNvPr>
          <p:cNvSpPr>
            <a:spLocks noGrp="1"/>
          </p:cNvSpPr>
          <p:nvPr>
            <p:ph type="sldNum" sz="quarter" idx="12"/>
          </p:nvPr>
        </p:nvSpPr>
        <p:spPr/>
        <p:txBody>
          <a:bodyPr/>
          <a:lstStyle/>
          <a:p>
            <a:fld id="{0E9AFE17-2459-B149-9062-561315CCFF90}" type="slidenum">
              <a:rPr lang="en-US" smtClean="0"/>
              <a:t>55</a:t>
            </a:fld>
            <a:endParaRPr lang="en-US"/>
          </a:p>
        </p:txBody>
      </p:sp>
      <p:pic>
        <p:nvPicPr>
          <p:cNvPr id="6" name="Picture 5">
            <a:extLst>
              <a:ext uri="{FF2B5EF4-FFF2-40B4-BE49-F238E27FC236}">
                <a16:creationId xmlns:a16="http://schemas.microsoft.com/office/drawing/2014/main" id="{E51931E4-733F-5941-89E4-BB87C5B8F71C}"/>
              </a:ext>
            </a:extLst>
          </p:cNvPr>
          <p:cNvPicPr>
            <a:picLocks noChangeAspect="1"/>
          </p:cNvPicPr>
          <p:nvPr/>
        </p:nvPicPr>
        <p:blipFill>
          <a:blip r:embed="rId2"/>
          <a:stretch>
            <a:fillRect/>
          </a:stretch>
        </p:blipFill>
        <p:spPr>
          <a:xfrm>
            <a:off x="1130300" y="2005012"/>
            <a:ext cx="9931400" cy="1841500"/>
          </a:xfrm>
          <a:prstGeom prst="rect">
            <a:avLst/>
          </a:prstGeom>
        </p:spPr>
      </p:pic>
    </p:spTree>
    <p:extLst>
      <p:ext uri="{BB962C8B-B14F-4D97-AF65-F5344CB8AC3E}">
        <p14:creationId xmlns:p14="http://schemas.microsoft.com/office/powerpoint/2010/main" val="1014146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DA2A-C757-BA45-B05E-923F62C34A9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ACADD6D-3013-724A-B862-94B107CA0F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6D68563-1917-6E4E-B890-A13A0D5A2F2F}"/>
              </a:ext>
            </a:extLst>
          </p:cNvPr>
          <p:cNvSpPr>
            <a:spLocks noGrp="1"/>
          </p:cNvSpPr>
          <p:nvPr>
            <p:ph type="sldNum" sz="quarter" idx="12"/>
          </p:nvPr>
        </p:nvSpPr>
        <p:spPr/>
        <p:txBody>
          <a:bodyPr/>
          <a:lstStyle/>
          <a:p>
            <a:fld id="{0E9AFE17-2459-B149-9062-561315CCFF90}" type="slidenum">
              <a:rPr lang="en-US" smtClean="0"/>
              <a:t>56</a:t>
            </a:fld>
            <a:endParaRPr lang="en-US"/>
          </a:p>
        </p:txBody>
      </p:sp>
      <p:pic>
        <p:nvPicPr>
          <p:cNvPr id="6" name="Picture 5" descr="A picture containing table&#10;&#10;Description automatically generated">
            <a:extLst>
              <a:ext uri="{FF2B5EF4-FFF2-40B4-BE49-F238E27FC236}">
                <a16:creationId xmlns:a16="http://schemas.microsoft.com/office/drawing/2014/main" id="{3DFAA84A-D851-8942-9240-89EA9341B749}"/>
              </a:ext>
            </a:extLst>
          </p:cNvPr>
          <p:cNvPicPr>
            <a:picLocks noChangeAspect="1"/>
          </p:cNvPicPr>
          <p:nvPr/>
        </p:nvPicPr>
        <p:blipFill>
          <a:blip r:embed="rId2"/>
          <a:stretch>
            <a:fillRect/>
          </a:stretch>
        </p:blipFill>
        <p:spPr>
          <a:xfrm>
            <a:off x="3276432" y="501650"/>
            <a:ext cx="5196563" cy="6219825"/>
          </a:xfrm>
          <a:prstGeom prst="rect">
            <a:avLst/>
          </a:prstGeom>
        </p:spPr>
      </p:pic>
    </p:spTree>
    <p:extLst>
      <p:ext uri="{BB962C8B-B14F-4D97-AF65-F5344CB8AC3E}">
        <p14:creationId xmlns:p14="http://schemas.microsoft.com/office/powerpoint/2010/main" val="1446476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9A7D-2C73-7D4F-B9D7-FCD7EC20A8D3}"/>
              </a:ext>
            </a:extLst>
          </p:cNvPr>
          <p:cNvSpPr>
            <a:spLocks noGrp="1"/>
          </p:cNvSpPr>
          <p:nvPr>
            <p:ph type="title"/>
          </p:nvPr>
        </p:nvSpPr>
        <p:spPr/>
        <p:txBody>
          <a:bodyPr/>
          <a:lstStyle/>
          <a:p>
            <a:r>
              <a:rPr lang="en-US" dirty="0"/>
              <a:t>Basic Statistics of Iris Data</a:t>
            </a:r>
          </a:p>
        </p:txBody>
      </p:sp>
      <p:sp>
        <p:nvSpPr>
          <p:cNvPr id="3" name="Content Placeholder 2">
            <a:extLst>
              <a:ext uri="{FF2B5EF4-FFF2-40B4-BE49-F238E27FC236}">
                <a16:creationId xmlns:a16="http://schemas.microsoft.com/office/drawing/2014/main" id="{E1310222-A9CF-D749-9862-4102C4C5C14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BAAF44-6DDA-3340-BE31-2C131704D51B}"/>
              </a:ext>
            </a:extLst>
          </p:cNvPr>
          <p:cNvSpPr>
            <a:spLocks noGrp="1"/>
          </p:cNvSpPr>
          <p:nvPr>
            <p:ph type="sldNum" sz="quarter" idx="12"/>
          </p:nvPr>
        </p:nvSpPr>
        <p:spPr/>
        <p:txBody>
          <a:bodyPr/>
          <a:lstStyle/>
          <a:p>
            <a:fld id="{0E9AFE17-2459-B149-9062-561315CCFF90}" type="slidenum">
              <a:rPr lang="en-US" smtClean="0"/>
              <a:t>57</a:t>
            </a:fld>
            <a:endParaRPr lang="en-US"/>
          </a:p>
        </p:txBody>
      </p:sp>
      <p:pic>
        <p:nvPicPr>
          <p:cNvPr id="6" name="Picture 5" descr="Table&#10;&#10;Description automatically generated">
            <a:extLst>
              <a:ext uri="{FF2B5EF4-FFF2-40B4-BE49-F238E27FC236}">
                <a16:creationId xmlns:a16="http://schemas.microsoft.com/office/drawing/2014/main" id="{A45D4826-128E-944C-862C-A8814265D946}"/>
              </a:ext>
            </a:extLst>
          </p:cNvPr>
          <p:cNvPicPr>
            <a:picLocks noChangeAspect="1"/>
          </p:cNvPicPr>
          <p:nvPr/>
        </p:nvPicPr>
        <p:blipFill>
          <a:blip r:embed="rId3"/>
          <a:stretch>
            <a:fillRect/>
          </a:stretch>
        </p:blipFill>
        <p:spPr>
          <a:xfrm>
            <a:off x="2053389" y="1799990"/>
            <a:ext cx="7427495" cy="4962199"/>
          </a:xfrm>
          <a:prstGeom prst="rect">
            <a:avLst/>
          </a:prstGeom>
        </p:spPr>
      </p:pic>
    </p:spTree>
    <p:extLst>
      <p:ext uri="{BB962C8B-B14F-4D97-AF65-F5344CB8AC3E}">
        <p14:creationId xmlns:p14="http://schemas.microsoft.com/office/powerpoint/2010/main" val="4070489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7166-6490-1E4E-B944-43A6EAB2A9A7}"/>
              </a:ext>
            </a:extLst>
          </p:cNvPr>
          <p:cNvSpPr>
            <a:spLocks noGrp="1"/>
          </p:cNvSpPr>
          <p:nvPr>
            <p:ph type="title"/>
          </p:nvPr>
        </p:nvSpPr>
        <p:spPr/>
        <p:txBody>
          <a:bodyPr/>
          <a:lstStyle/>
          <a:p>
            <a:r>
              <a:rPr lang="en-US" dirty="0"/>
              <a:t>Iris species</a:t>
            </a:r>
          </a:p>
        </p:txBody>
      </p:sp>
      <p:sp>
        <p:nvSpPr>
          <p:cNvPr id="4" name="Slide Number Placeholder 3">
            <a:extLst>
              <a:ext uri="{FF2B5EF4-FFF2-40B4-BE49-F238E27FC236}">
                <a16:creationId xmlns:a16="http://schemas.microsoft.com/office/drawing/2014/main" id="{C6CBA1F2-E1FE-2640-9C08-F14C6E9FE8EB}"/>
              </a:ext>
            </a:extLst>
          </p:cNvPr>
          <p:cNvSpPr>
            <a:spLocks noGrp="1"/>
          </p:cNvSpPr>
          <p:nvPr>
            <p:ph type="sldNum" sz="quarter" idx="12"/>
          </p:nvPr>
        </p:nvSpPr>
        <p:spPr/>
        <p:txBody>
          <a:bodyPr/>
          <a:lstStyle/>
          <a:p>
            <a:fld id="{0E9AFE17-2459-B149-9062-561315CCFF90}" type="slidenum">
              <a:rPr lang="en-US" smtClean="0"/>
              <a:t>58</a:t>
            </a:fld>
            <a:endParaRPr lang="en-US"/>
          </a:p>
        </p:txBody>
      </p:sp>
      <p:pic>
        <p:nvPicPr>
          <p:cNvPr id="5122" name="Picture 2">
            <a:extLst>
              <a:ext uri="{FF2B5EF4-FFF2-40B4-BE49-F238E27FC236}">
                <a16:creationId xmlns:a16="http://schemas.microsoft.com/office/drawing/2014/main" id="{15998179-EF53-0844-B25D-D869FBA8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5012"/>
            <a:ext cx="2794000" cy="3721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2DE389-31F1-3540-8531-CE13B0516B77}"/>
              </a:ext>
            </a:extLst>
          </p:cNvPr>
          <p:cNvSpPr txBox="1"/>
          <p:nvPr/>
        </p:nvSpPr>
        <p:spPr>
          <a:xfrm>
            <a:off x="1491916" y="5903495"/>
            <a:ext cx="1604210" cy="369332"/>
          </a:xfrm>
          <a:prstGeom prst="rect">
            <a:avLst/>
          </a:prstGeom>
          <a:noFill/>
        </p:spPr>
        <p:txBody>
          <a:bodyPr wrap="square" rtlCol="0">
            <a:spAutoFit/>
          </a:bodyPr>
          <a:lstStyle/>
          <a:p>
            <a:r>
              <a:rPr lang="en-US" dirty="0"/>
              <a:t>Iris </a:t>
            </a:r>
            <a:r>
              <a:rPr lang="en-US" dirty="0" err="1"/>
              <a:t>Setosa</a:t>
            </a:r>
            <a:endParaRPr lang="en-US" dirty="0"/>
          </a:p>
        </p:txBody>
      </p:sp>
      <p:pic>
        <p:nvPicPr>
          <p:cNvPr id="5124" name="Picture 4">
            <a:extLst>
              <a:ext uri="{FF2B5EF4-FFF2-40B4-BE49-F238E27FC236}">
                <a16:creationId xmlns:a16="http://schemas.microsoft.com/office/drawing/2014/main" id="{55FD0E85-6CDF-4248-86B1-D7B61638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381250"/>
            <a:ext cx="2794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C535A8-F02D-8444-8521-C2333D9B6469}"/>
              </a:ext>
            </a:extLst>
          </p:cNvPr>
          <p:cNvSpPr txBox="1"/>
          <p:nvPr/>
        </p:nvSpPr>
        <p:spPr>
          <a:xfrm>
            <a:off x="5478379" y="4738343"/>
            <a:ext cx="1604210" cy="369332"/>
          </a:xfrm>
          <a:prstGeom prst="rect">
            <a:avLst/>
          </a:prstGeom>
          <a:noFill/>
        </p:spPr>
        <p:txBody>
          <a:bodyPr wrap="square" rtlCol="0">
            <a:spAutoFit/>
          </a:bodyPr>
          <a:lstStyle/>
          <a:p>
            <a:r>
              <a:rPr lang="en-US" dirty="0"/>
              <a:t>Iris versicolor</a:t>
            </a:r>
          </a:p>
        </p:txBody>
      </p:sp>
      <p:pic>
        <p:nvPicPr>
          <p:cNvPr id="5126" name="Picture 6">
            <a:extLst>
              <a:ext uri="{FF2B5EF4-FFF2-40B4-BE49-F238E27FC236}">
                <a16:creationId xmlns:a16="http://schemas.microsoft.com/office/drawing/2014/main" id="{8F5FFB05-9D58-7347-9063-5C6948F97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58" y="2292350"/>
            <a:ext cx="27940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A33581C-1FB1-3C47-9359-1EAA92B1A6C3}"/>
              </a:ext>
            </a:extLst>
          </p:cNvPr>
          <p:cNvSpPr txBox="1"/>
          <p:nvPr/>
        </p:nvSpPr>
        <p:spPr>
          <a:xfrm>
            <a:off x="8928768" y="4792573"/>
            <a:ext cx="1604210" cy="369332"/>
          </a:xfrm>
          <a:prstGeom prst="rect">
            <a:avLst/>
          </a:prstGeom>
          <a:noFill/>
        </p:spPr>
        <p:txBody>
          <a:bodyPr wrap="square" rtlCol="0">
            <a:spAutoFit/>
          </a:bodyPr>
          <a:lstStyle/>
          <a:p>
            <a:r>
              <a:rPr lang="en-US" dirty="0"/>
              <a:t>Iris virginica</a:t>
            </a:r>
          </a:p>
        </p:txBody>
      </p:sp>
    </p:spTree>
    <p:extLst>
      <p:ext uri="{BB962C8B-B14F-4D97-AF65-F5344CB8AC3E}">
        <p14:creationId xmlns:p14="http://schemas.microsoft.com/office/powerpoint/2010/main" val="3968414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3E5F-B7A8-E346-A0B6-2FDF329E8B72}"/>
              </a:ext>
            </a:extLst>
          </p:cNvPr>
          <p:cNvSpPr>
            <a:spLocks noGrp="1"/>
          </p:cNvSpPr>
          <p:nvPr>
            <p:ph type="title"/>
          </p:nvPr>
        </p:nvSpPr>
        <p:spPr/>
        <p:txBody>
          <a:bodyPr/>
          <a:lstStyle/>
          <a:p>
            <a:r>
              <a:rPr lang="en-US" dirty="0"/>
              <a:t>Features matrix</a:t>
            </a:r>
          </a:p>
        </p:txBody>
      </p:sp>
      <p:sp>
        <p:nvSpPr>
          <p:cNvPr id="3" name="Content Placeholder 2">
            <a:extLst>
              <a:ext uri="{FF2B5EF4-FFF2-40B4-BE49-F238E27FC236}">
                <a16:creationId xmlns:a16="http://schemas.microsoft.com/office/drawing/2014/main" id="{2DFD3C5C-B19C-B545-9EF0-3740C4F213E9}"/>
              </a:ext>
            </a:extLst>
          </p:cNvPr>
          <p:cNvSpPr>
            <a:spLocks noGrp="1"/>
          </p:cNvSpPr>
          <p:nvPr>
            <p:ph idx="1"/>
          </p:nvPr>
        </p:nvSpPr>
        <p:spPr/>
        <p:txBody>
          <a:bodyPr/>
          <a:lstStyle/>
          <a:p>
            <a:r>
              <a:rPr lang="en-US" dirty="0"/>
              <a:t>This table layout makes clear that the information can be thought of as a two-dimensional numerical array or matrix, which we will call the features matrix .</a:t>
            </a:r>
          </a:p>
          <a:p>
            <a:r>
              <a:rPr lang="en-US" dirty="0"/>
              <a:t>By convention, this features matrix is often stored in a variable named x</a:t>
            </a:r>
          </a:p>
          <a:p>
            <a:r>
              <a:rPr lang="en-US" dirty="0"/>
              <a:t>The features matrix is assumed to be two-dimensional, with shape [</a:t>
            </a:r>
            <a:r>
              <a:rPr lang="en-US" dirty="0" err="1"/>
              <a:t>n_samples</a:t>
            </a:r>
            <a:r>
              <a:rPr lang="en-US" dirty="0"/>
              <a:t>, </a:t>
            </a:r>
            <a:r>
              <a:rPr lang="en-US" dirty="0" err="1"/>
              <a:t>n_features</a:t>
            </a:r>
            <a:r>
              <a:rPr lang="en-US" dirty="0"/>
              <a:t>] , and is most often contained in a NumPy array or a Pandas </a:t>
            </a:r>
            <a:r>
              <a:rPr lang="en-US" dirty="0" err="1"/>
              <a:t>DataFrame</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AB3D6165-DDCD-4C4E-A2E9-FA78E7580A7E}"/>
              </a:ext>
            </a:extLst>
          </p:cNvPr>
          <p:cNvSpPr>
            <a:spLocks noGrp="1"/>
          </p:cNvSpPr>
          <p:nvPr>
            <p:ph type="sldNum" sz="quarter" idx="12"/>
          </p:nvPr>
        </p:nvSpPr>
        <p:spPr/>
        <p:txBody>
          <a:bodyPr/>
          <a:lstStyle/>
          <a:p>
            <a:fld id="{0E9AFE17-2459-B149-9062-561315CCFF90}" type="slidenum">
              <a:rPr lang="en-US" smtClean="0"/>
              <a:t>59</a:t>
            </a:fld>
            <a:endParaRPr lang="en-US"/>
          </a:p>
        </p:txBody>
      </p:sp>
    </p:spTree>
    <p:extLst>
      <p:ext uri="{BB962C8B-B14F-4D97-AF65-F5344CB8AC3E}">
        <p14:creationId xmlns:p14="http://schemas.microsoft.com/office/powerpoint/2010/main" val="78339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F096-9019-2E4C-982E-5ACCBA1C4D84}"/>
              </a:ext>
            </a:extLst>
          </p:cNvPr>
          <p:cNvSpPr>
            <a:spLocks noGrp="1"/>
          </p:cNvSpPr>
          <p:nvPr>
            <p:ph type="title"/>
          </p:nvPr>
        </p:nvSpPr>
        <p:spPr/>
        <p:txBody>
          <a:bodyPr/>
          <a:lstStyle/>
          <a:p>
            <a:r>
              <a:rPr lang="en-US" dirty="0"/>
              <a:t>BMI Calculation using </a:t>
            </a:r>
            <a:r>
              <a:rPr lang="en-US" dirty="0" err="1"/>
              <a:t>Numpy</a:t>
            </a:r>
            <a:r>
              <a:rPr lang="en-US" dirty="0"/>
              <a:t> Array</a:t>
            </a:r>
          </a:p>
        </p:txBody>
      </p:sp>
      <p:sp>
        <p:nvSpPr>
          <p:cNvPr id="3" name="Content Placeholder 2">
            <a:extLst>
              <a:ext uri="{FF2B5EF4-FFF2-40B4-BE49-F238E27FC236}">
                <a16:creationId xmlns:a16="http://schemas.microsoft.com/office/drawing/2014/main" id="{C619FF2E-94E1-6147-A732-AB4099214483}"/>
              </a:ext>
            </a:extLst>
          </p:cNvPr>
          <p:cNvSpPr>
            <a:spLocks noGrp="1"/>
          </p:cNvSpPr>
          <p:nvPr>
            <p:ph idx="1"/>
          </p:nvPr>
        </p:nvSpPr>
        <p:spPr>
          <a:xfrm>
            <a:off x="838200" y="1634488"/>
            <a:ext cx="10515600" cy="4581526"/>
          </a:xfrm>
        </p:spPr>
        <p:txBody>
          <a:bodyPr>
            <a:noAutofit/>
          </a:bodyPr>
          <a:lstStyle/>
          <a:p>
            <a:pPr marL="0" indent="0">
              <a:buNone/>
            </a:pPr>
            <a:r>
              <a:rPr lang="en-US" sz="1800" dirty="0"/>
              <a:t>height = [1.87, 1.87, 1.82, 1.91, 1.90, 1.85]</a:t>
            </a:r>
          </a:p>
          <a:p>
            <a:pPr marL="0" indent="0">
              <a:buNone/>
            </a:pPr>
            <a:r>
              <a:rPr lang="en-US" sz="1800" dirty="0"/>
              <a:t>weight = [81.65, 97.52, 95.25, 92.98, 86.18, 88.45]</a:t>
            </a:r>
          </a:p>
          <a:p>
            <a:pPr marL="0" indent="0">
              <a:buNone/>
            </a:pPr>
            <a:br>
              <a:rPr lang="en-US" sz="1800" dirty="0"/>
            </a:br>
            <a:r>
              <a:rPr lang="en-US" sz="1800" dirty="0"/>
              <a:t># Import the </a:t>
            </a:r>
            <a:r>
              <a:rPr lang="en-US" sz="1800" dirty="0" err="1"/>
              <a:t>numpy</a:t>
            </a:r>
            <a:r>
              <a:rPr lang="en-US" sz="1800" dirty="0"/>
              <a:t> package as np</a:t>
            </a:r>
          </a:p>
          <a:p>
            <a:pPr marL="0" indent="0">
              <a:buNone/>
            </a:pPr>
            <a:r>
              <a:rPr lang="en-US" sz="1800" dirty="0"/>
              <a:t>import </a:t>
            </a:r>
            <a:r>
              <a:rPr lang="en-US" sz="1800" dirty="0" err="1"/>
              <a:t>numpy</a:t>
            </a:r>
            <a:r>
              <a:rPr lang="en-US" sz="1800" dirty="0"/>
              <a:t> as np</a:t>
            </a:r>
          </a:p>
          <a:p>
            <a:pPr marL="0" indent="0">
              <a:buNone/>
            </a:pPr>
            <a:endParaRPr lang="en-US" sz="1800" dirty="0"/>
          </a:p>
          <a:p>
            <a:pPr marL="0" indent="0">
              <a:buNone/>
            </a:pPr>
            <a:r>
              <a:rPr lang="en-US" sz="1800" dirty="0" err="1"/>
              <a:t>np_height</a:t>
            </a:r>
            <a:r>
              <a:rPr lang="en-US" sz="1800" dirty="0"/>
              <a:t> = </a:t>
            </a:r>
            <a:r>
              <a:rPr lang="en-US" sz="1800" dirty="0" err="1"/>
              <a:t>np.array</a:t>
            </a:r>
            <a:r>
              <a:rPr lang="en-US" sz="1800" dirty="0"/>
              <a:t>(height)</a:t>
            </a:r>
          </a:p>
          <a:p>
            <a:pPr marL="0" indent="0">
              <a:buNone/>
            </a:pPr>
            <a:r>
              <a:rPr lang="en-US" sz="1800" dirty="0" err="1"/>
              <a:t>np_weight</a:t>
            </a:r>
            <a:r>
              <a:rPr lang="en-US" sz="1800" dirty="0"/>
              <a:t> = </a:t>
            </a:r>
            <a:r>
              <a:rPr lang="en-US" sz="1800" dirty="0" err="1"/>
              <a:t>np.array</a:t>
            </a:r>
            <a:r>
              <a:rPr lang="en-US" sz="1800" dirty="0"/>
              <a:t>(weight)</a:t>
            </a:r>
          </a:p>
          <a:p>
            <a:pPr marL="0" indent="0">
              <a:buNone/>
            </a:pPr>
            <a:br>
              <a:rPr lang="en-US" sz="1800" dirty="0"/>
            </a:br>
            <a:r>
              <a:rPr lang="en-US" sz="1800" dirty="0"/>
              <a:t># Calculate </a:t>
            </a:r>
            <a:r>
              <a:rPr lang="en-US" sz="1800" dirty="0" err="1"/>
              <a:t>bmi</a:t>
            </a:r>
            <a:endParaRPr lang="en-US" sz="1800" dirty="0"/>
          </a:p>
          <a:p>
            <a:pPr marL="0" indent="0">
              <a:buNone/>
            </a:pPr>
            <a:r>
              <a:rPr lang="en-US" sz="1800" dirty="0" err="1"/>
              <a:t>bmi</a:t>
            </a:r>
            <a:r>
              <a:rPr lang="en-US" sz="1800" dirty="0"/>
              <a:t> = </a:t>
            </a:r>
            <a:r>
              <a:rPr lang="en-US" sz="1800" dirty="0" err="1"/>
              <a:t>np_weight</a:t>
            </a:r>
            <a:r>
              <a:rPr lang="en-US" sz="1800" dirty="0"/>
              <a:t> / </a:t>
            </a:r>
            <a:r>
              <a:rPr lang="en-US" sz="1800" dirty="0" err="1"/>
              <a:t>np_height</a:t>
            </a:r>
            <a:r>
              <a:rPr lang="en-US" sz="1800" dirty="0"/>
              <a:t> ** 2</a:t>
            </a:r>
          </a:p>
          <a:p>
            <a:pPr marL="0" indent="0">
              <a:buNone/>
            </a:pPr>
            <a:br>
              <a:rPr lang="en-US" sz="1800" dirty="0"/>
            </a:br>
            <a:r>
              <a:rPr lang="en-US" sz="1800" dirty="0"/>
              <a:t># Print the result</a:t>
            </a:r>
          </a:p>
          <a:p>
            <a:pPr marL="0" indent="0">
              <a:buNone/>
            </a:pPr>
            <a:r>
              <a:rPr lang="en-US" sz="1800" dirty="0"/>
              <a:t>print(</a:t>
            </a:r>
            <a:r>
              <a:rPr lang="en-US" sz="1800" dirty="0" err="1"/>
              <a:t>bmi</a:t>
            </a:r>
            <a:r>
              <a:rPr lang="en-US" sz="1800" dirty="0"/>
              <a:t>)</a:t>
            </a:r>
          </a:p>
        </p:txBody>
      </p:sp>
    </p:spTree>
    <p:extLst>
      <p:ext uri="{BB962C8B-B14F-4D97-AF65-F5344CB8AC3E}">
        <p14:creationId xmlns:p14="http://schemas.microsoft.com/office/powerpoint/2010/main" val="3362522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DAED-8581-174B-B933-DD2669976F7B}"/>
              </a:ext>
            </a:extLst>
          </p:cNvPr>
          <p:cNvSpPr>
            <a:spLocks noGrp="1"/>
          </p:cNvSpPr>
          <p:nvPr>
            <p:ph type="title"/>
          </p:nvPr>
        </p:nvSpPr>
        <p:spPr/>
        <p:txBody>
          <a:bodyPr/>
          <a:lstStyle/>
          <a:p>
            <a:r>
              <a:rPr lang="en-US" dirty="0"/>
              <a:t>Target Array</a:t>
            </a:r>
          </a:p>
        </p:txBody>
      </p:sp>
      <p:sp>
        <p:nvSpPr>
          <p:cNvPr id="3" name="Content Placeholder 2">
            <a:extLst>
              <a:ext uri="{FF2B5EF4-FFF2-40B4-BE49-F238E27FC236}">
                <a16:creationId xmlns:a16="http://schemas.microsoft.com/office/drawing/2014/main" id="{D83954E2-B6F7-C24D-B7FA-1FC5D1D1C7BF}"/>
              </a:ext>
            </a:extLst>
          </p:cNvPr>
          <p:cNvSpPr>
            <a:spLocks noGrp="1"/>
          </p:cNvSpPr>
          <p:nvPr>
            <p:ph idx="1"/>
          </p:nvPr>
        </p:nvSpPr>
        <p:spPr>
          <a:xfrm>
            <a:off x="838200" y="1595683"/>
            <a:ext cx="10515600" cy="4614046"/>
          </a:xfrm>
        </p:spPr>
        <p:txBody>
          <a:bodyPr>
            <a:normAutofit lnSpcReduction="10000"/>
          </a:bodyPr>
          <a:lstStyle/>
          <a:p>
            <a:r>
              <a:rPr lang="en-US" dirty="0"/>
              <a:t>In addition to the feature matrix x, we also generally work with a label or target array, which by convention we will usually call y.</a:t>
            </a:r>
          </a:p>
          <a:p>
            <a:r>
              <a:rPr lang="en-US" dirty="0"/>
              <a:t>The target array is usually one dimensional, with length </a:t>
            </a:r>
            <a:r>
              <a:rPr lang="en-US" dirty="0" err="1"/>
              <a:t>n_samples</a:t>
            </a:r>
            <a:r>
              <a:rPr lang="en-US" dirty="0"/>
              <a:t>, and is generally contained in a NumPy array or Pandas Series.</a:t>
            </a:r>
          </a:p>
          <a:p>
            <a:r>
              <a:rPr lang="en-US" dirty="0"/>
              <a:t>The distinguishing feature of the target array is that it is usually the quantity we want to predict from the data: in statistical terms, it is the dependent variable.</a:t>
            </a:r>
          </a:p>
          <a:p>
            <a:r>
              <a:rPr lang="en-US" dirty="0"/>
              <a:t>For example, in the preceding data we may wish to construct a model that can predict the species of flower based on the other measurements; in this case, the species column would be considered the feature.</a:t>
            </a:r>
          </a:p>
          <a:p>
            <a:endParaRPr lang="en-US" dirty="0"/>
          </a:p>
        </p:txBody>
      </p:sp>
      <p:sp>
        <p:nvSpPr>
          <p:cNvPr id="4" name="Slide Number Placeholder 3">
            <a:extLst>
              <a:ext uri="{FF2B5EF4-FFF2-40B4-BE49-F238E27FC236}">
                <a16:creationId xmlns:a16="http://schemas.microsoft.com/office/drawing/2014/main" id="{B02652B1-5738-0740-93C4-FD103E702014}"/>
              </a:ext>
            </a:extLst>
          </p:cNvPr>
          <p:cNvSpPr>
            <a:spLocks noGrp="1"/>
          </p:cNvSpPr>
          <p:nvPr>
            <p:ph type="sldNum" sz="quarter" idx="12"/>
          </p:nvPr>
        </p:nvSpPr>
        <p:spPr/>
        <p:txBody>
          <a:bodyPr/>
          <a:lstStyle/>
          <a:p>
            <a:fld id="{0E9AFE17-2459-B149-9062-561315CCFF90}" type="slidenum">
              <a:rPr lang="en-US" smtClean="0"/>
              <a:t>60</a:t>
            </a:fld>
            <a:endParaRPr lang="en-US"/>
          </a:p>
        </p:txBody>
      </p:sp>
    </p:spTree>
    <p:extLst>
      <p:ext uri="{BB962C8B-B14F-4D97-AF65-F5344CB8AC3E}">
        <p14:creationId xmlns:p14="http://schemas.microsoft.com/office/powerpoint/2010/main" val="1020531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8792-98EA-FA45-96AB-26206B61B3D4}"/>
              </a:ext>
            </a:extLst>
          </p:cNvPr>
          <p:cNvSpPr>
            <a:spLocks noGrp="1"/>
          </p:cNvSpPr>
          <p:nvPr>
            <p:ph type="title"/>
          </p:nvPr>
        </p:nvSpPr>
        <p:spPr/>
        <p:txBody>
          <a:bodyPr/>
          <a:lstStyle/>
          <a:p>
            <a:r>
              <a:rPr lang="en-US" dirty="0"/>
              <a:t>Iris Data - Target Array </a:t>
            </a:r>
          </a:p>
        </p:txBody>
      </p:sp>
      <p:sp>
        <p:nvSpPr>
          <p:cNvPr id="3" name="Content Placeholder 2">
            <a:extLst>
              <a:ext uri="{FF2B5EF4-FFF2-40B4-BE49-F238E27FC236}">
                <a16:creationId xmlns:a16="http://schemas.microsoft.com/office/drawing/2014/main" id="{20BAEEBC-2EB3-2645-B7EB-0A553DEF2E3B}"/>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2D7D4E3-9BC6-A047-8472-107B3C3950F8}"/>
              </a:ext>
            </a:extLst>
          </p:cNvPr>
          <p:cNvSpPr>
            <a:spLocks noGrp="1"/>
          </p:cNvSpPr>
          <p:nvPr>
            <p:ph type="sldNum" sz="quarter" idx="12"/>
          </p:nvPr>
        </p:nvSpPr>
        <p:spPr/>
        <p:txBody>
          <a:bodyPr/>
          <a:lstStyle/>
          <a:p>
            <a:fld id="{0E9AFE17-2459-B149-9062-561315CCFF90}" type="slidenum">
              <a:rPr lang="en-US" smtClean="0"/>
              <a:t>61</a:t>
            </a:fld>
            <a:endParaRPr lang="en-US"/>
          </a:p>
        </p:txBody>
      </p:sp>
      <p:pic>
        <p:nvPicPr>
          <p:cNvPr id="6" name="Picture 5" descr="Table&#10;&#10;Description automatically generated">
            <a:extLst>
              <a:ext uri="{FF2B5EF4-FFF2-40B4-BE49-F238E27FC236}">
                <a16:creationId xmlns:a16="http://schemas.microsoft.com/office/drawing/2014/main" id="{025B3BA9-0D60-3F41-B509-6DEDF2986989}"/>
              </a:ext>
            </a:extLst>
          </p:cNvPr>
          <p:cNvPicPr>
            <a:picLocks noChangeAspect="1"/>
          </p:cNvPicPr>
          <p:nvPr/>
        </p:nvPicPr>
        <p:blipFill>
          <a:blip r:embed="rId2"/>
          <a:stretch>
            <a:fillRect/>
          </a:stretch>
        </p:blipFill>
        <p:spPr>
          <a:xfrm>
            <a:off x="838200" y="1973024"/>
            <a:ext cx="7223688" cy="2672347"/>
          </a:xfrm>
          <a:prstGeom prst="rect">
            <a:avLst/>
          </a:prstGeom>
        </p:spPr>
      </p:pic>
    </p:spTree>
    <p:extLst>
      <p:ext uri="{BB962C8B-B14F-4D97-AF65-F5344CB8AC3E}">
        <p14:creationId xmlns:p14="http://schemas.microsoft.com/office/powerpoint/2010/main" val="11210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DC66-7DA3-0A49-BEA3-3BB0398BDE36}"/>
              </a:ext>
            </a:extLst>
          </p:cNvPr>
          <p:cNvSpPr>
            <a:spLocks noGrp="1"/>
          </p:cNvSpPr>
          <p:nvPr>
            <p:ph type="title"/>
          </p:nvPr>
        </p:nvSpPr>
        <p:spPr/>
        <p:txBody>
          <a:bodyPr/>
          <a:lstStyle/>
          <a:p>
            <a:r>
              <a:rPr lang="en-US" dirty="0"/>
              <a:t>Iris Data – Visualization using Seaborn</a:t>
            </a:r>
          </a:p>
        </p:txBody>
      </p:sp>
      <p:sp>
        <p:nvSpPr>
          <p:cNvPr id="3" name="Content Placeholder 2">
            <a:extLst>
              <a:ext uri="{FF2B5EF4-FFF2-40B4-BE49-F238E27FC236}">
                <a16:creationId xmlns:a16="http://schemas.microsoft.com/office/drawing/2014/main" id="{46BF9A84-0F51-2E49-8581-6A86F8B1B014}"/>
              </a:ext>
            </a:extLst>
          </p:cNvPr>
          <p:cNvSpPr>
            <a:spLocks noGrp="1"/>
          </p:cNvSpPr>
          <p:nvPr>
            <p:ph idx="1"/>
          </p:nvPr>
        </p:nvSpPr>
        <p:spPr>
          <a:xfrm>
            <a:off x="208548" y="2005012"/>
            <a:ext cx="3593432" cy="4351338"/>
          </a:xfrm>
        </p:spPr>
        <p:txBody>
          <a:bodyPr/>
          <a:lstStyle/>
          <a:p>
            <a:r>
              <a:rPr lang="en-US" dirty="0"/>
              <a:t>Seaborn is an API that provides visualization on Pandas </a:t>
            </a:r>
            <a:r>
              <a:rPr lang="en-US" dirty="0" err="1"/>
              <a:t>DataFrames</a:t>
            </a:r>
            <a:r>
              <a:rPr lang="en-US" dirty="0"/>
              <a:t>. </a:t>
            </a:r>
          </a:p>
          <a:p>
            <a:r>
              <a:rPr lang="en-US" dirty="0"/>
              <a:t>With target array in mind, we can use Seaborn to visualize Iris data.</a:t>
            </a:r>
          </a:p>
          <a:p>
            <a:endParaRPr lang="en-US" dirty="0"/>
          </a:p>
        </p:txBody>
      </p:sp>
      <p:sp>
        <p:nvSpPr>
          <p:cNvPr id="4" name="Slide Number Placeholder 3">
            <a:extLst>
              <a:ext uri="{FF2B5EF4-FFF2-40B4-BE49-F238E27FC236}">
                <a16:creationId xmlns:a16="http://schemas.microsoft.com/office/drawing/2014/main" id="{F2BCFE07-6B3E-604C-BA07-38E764F4EDEA}"/>
              </a:ext>
            </a:extLst>
          </p:cNvPr>
          <p:cNvSpPr>
            <a:spLocks noGrp="1"/>
          </p:cNvSpPr>
          <p:nvPr>
            <p:ph type="sldNum" sz="quarter" idx="12"/>
          </p:nvPr>
        </p:nvSpPr>
        <p:spPr/>
        <p:txBody>
          <a:bodyPr/>
          <a:lstStyle/>
          <a:p>
            <a:fld id="{0E9AFE17-2459-B149-9062-561315CCFF90}" type="slidenum">
              <a:rPr lang="en-US" smtClean="0"/>
              <a:t>62</a:t>
            </a:fld>
            <a:endParaRPr lang="en-US"/>
          </a:p>
        </p:txBody>
      </p:sp>
      <p:pic>
        <p:nvPicPr>
          <p:cNvPr id="5" name="Picture 4" descr="A picture containing diagram&#10;&#10;Description automatically generated">
            <a:extLst>
              <a:ext uri="{FF2B5EF4-FFF2-40B4-BE49-F238E27FC236}">
                <a16:creationId xmlns:a16="http://schemas.microsoft.com/office/drawing/2014/main" id="{A63AB74C-2748-4145-828F-4CF4ED273FDE}"/>
              </a:ext>
            </a:extLst>
          </p:cNvPr>
          <p:cNvPicPr>
            <a:picLocks noChangeAspect="1"/>
          </p:cNvPicPr>
          <p:nvPr/>
        </p:nvPicPr>
        <p:blipFill>
          <a:blip r:embed="rId3"/>
          <a:stretch>
            <a:fillRect/>
          </a:stretch>
        </p:blipFill>
        <p:spPr>
          <a:xfrm>
            <a:off x="3962400" y="1766000"/>
            <a:ext cx="7668126" cy="4829362"/>
          </a:xfrm>
          <a:prstGeom prst="rect">
            <a:avLst/>
          </a:prstGeom>
        </p:spPr>
      </p:pic>
    </p:spTree>
    <p:extLst>
      <p:ext uri="{BB962C8B-B14F-4D97-AF65-F5344CB8AC3E}">
        <p14:creationId xmlns:p14="http://schemas.microsoft.com/office/powerpoint/2010/main" val="3010256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BF93-1194-3F47-92E6-4433B4EAB72A}"/>
              </a:ext>
            </a:extLst>
          </p:cNvPr>
          <p:cNvSpPr>
            <a:spLocks noGrp="1"/>
          </p:cNvSpPr>
          <p:nvPr>
            <p:ph type="title"/>
          </p:nvPr>
        </p:nvSpPr>
        <p:spPr/>
        <p:txBody>
          <a:bodyPr/>
          <a:lstStyle/>
          <a:p>
            <a:r>
              <a:rPr lang="en-US" dirty="0"/>
              <a:t>Iris Data – Classification Pipeline Code</a:t>
            </a:r>
          </a:p>
        </p:txBody>
      </p:sp>
      <p:sp>
        <p:nvSpPr>
          <p:cNvPr id="3" name="Content Placeholder 2">
            <a:extLst>
              <a:ext uri="{FF2B5EF4-FFF2-40B4-BE49-F238E27FC236}">
                <a16:creationId xmlns:a16="http://schemas.microsoft.com/office/drawing/2014/main" id="{B0FF95B5-B450-C144-AB5B-A2A9EB3EF390}"/>
              </a:ext>
            </a:extLst>
          </p:cNvPr>
          <p:cNvSpPr>
            <a:spLocks noGrp="1"/>
          </p:cNvSpPr>
          <p:nvPr>
            <p:ph idx="1"/>
          </p:nvPr>
        </p:nvSpPr>
        <p:spPr>
          <a:xfrm>
            <a:off x="838200" y="1648493"/>
            <a:ext cx="10663989" cy="5072982"/>
          </a:xfrm>
        </p:spPr>
        <p:txBody>
          <a:bodyPr>
            <a:noAutofit/>
          </a:bodyPr>
          <a:lstStyle/>
          <a:p>
            <a:pPr marL="0" indent="0">
              <a:buNone/>
            </a:pPr>
            <a:r>
              <a:rPr lang="en-US" sz="2400" dirty="0"/>
              <a:t>from </a:t>
            </a:r>
            <a:r>
              <a:rPr lang="en-US" sz="2400" dirty="0" err="1"/>
              <a:t>sklearn.model_selection</a:t>
            </a:r>
            <a:r>
              <a:rPr lang="en-US" sz="2400" dirty="0"/>
              <a:t> import </a:t>
            </a:r>
            <a:r>
              <a:rPr lang="en-US" sz="2400" dirty="0" err="1"/>
              <a:t>train_test_split</a:t>
            </a:r>
            <a:endParaRPr lang="en-US" sz="2400" dirty="0"/>
          </a:p>
          <a:p>
            <a:pPr marL="0" indent="0">
              <a:buNone/>
            </a:pPr>
            <a:r>
              <a:rPr lang="en-US" sz="2400" dirty="0"/>
              <a:t>from </a:t>
            </a:r>
            <a:r>
              <a:rPr lang="en-US" sz="2400" dirty="0" err="1"/>
              <a:t>sklearn.metrics</a:t>
            </a:r>
            <a:r>
              <a:rPr lang="en-US" sz="2400" dirty="0"/>
              <a:t> import </a:t>
            </a:r>
            <a:r>
              <a:rPr lang="en-US" sz="2400" dirty="0" err="1"/>
              <a:t>classification_report</a:t>
            </a:r>
            <a:endParaRPr lang="en-US" sz="2400" dirty="0"/>
          </a:p>
          <a:p>
            <a:pPr marL="0" indent="0">
              <a:buNone/>
            </a:pPr>
            <a:r>
              <a:rPr lang="en-US" sz="2400" dirty="0"/>
              <a:t>from </a:t>
            </a:r>
            <a:r>
              <a:rPr lang="en-US" sz="2400" dirty="0" err="1"/>
              <a:t>sklearn.metrics</a:t>
            </a:r>
            <a:r>
              <a:rPr lang="en-US" sz="2400" dirty="0"/>
              <a:t> import </a:t>
            </a:r>
            <a:r>
              <a:rPr lang="en-US" sz="2400" dirty="0" err="1"/>
              <a:t>confusion_matrix</a:t>
            </a:r>
            <a:endParaRPr lang="en-US" sz="2400" dirty="0"/>
          </a:p>
          <a:p>
            <a:pPr marL="0" indent="0">
              <a:buNone/>
            </a:pPr>
            <a:r>
              <a:rPr lang="en-US" sz="2400" dirty="0"/>
              <a:t>from </a:t>
            </a:r>
            <a:r>
              <a:rPr lang="en-US" sz="2400" dirty="0" err="1"/>
              <a:t>sklearn.metrics</a:t>
            </a:r>
            <a:r>
              <a:rPr lang="en-US" sz="2400" dirty="0"/>
              <a:t> import </a:t>
            </a:r>
            <a:r>
              <a:rPr lang="en-US" sz="2400" dirty="0" err="1"/>
              <a:t>accuracy_score</a:t>
            </a:r>
            <a:endParaRPr lang="en-US" sz="2400" dirty="0"/>
          </a:p>
          <a:p>
            <a:pPr marL="0" indent="0">
              <a:buNone/>
            </a:pPr>
            <a:r>
              <a:rPr lang="en-US" sz="2400" dirty="0" err="1"/>
              <a:t>X_iris</a:t>
            </a:r>
            <a:r>
              <a:rPr lang="en-US" sz="2400" dirty="0"/>
              <a:t>= </a:t>
            </a:r>
            <a:r>
              <a:rPr lang="en-US" sz="2400" dirty="0" err="1"/>
              <a:t>iris.drop</a:t>
            </a:r>
            <a:r>
              <a:rPr lang="en-US" sz="2400" dirty="0"/>
              <a:t>('species', axis=1)</a:t>
            </a:r>
          </a:p>
          <a:p>
            <a:pPr marL="0" indent="0">
              <a:buNone/>
            </a:pPr>
            <a:r>
              <a:rPr lang="en-US" sz="2400" dirty="0" err="1"/>
              <a:t>X_iris.shape</a:t>
            </a:r>
            <a:endParaRPr lang="en-US" sz="2400" dirty="0"/>
          </a:p>
          <a:p>
            <a:pPr marL="0" indent="0">
              <a:buNone/>
            </a:pPr>
            <a:r>
              <a:rPr lang="en-US" sz="2400" dirty="0" err="1"/>
              <a:t>y_iris</a:t>
            </a:r>
            <a:r>
              <a:rPr lang="en-US" sz="2400" dirty="0"/>
              <a:t>=iris['species']</a:t>
            </a:r>
          </a:p>
          <a:p>
            <a:pPr marL="0" indent="0">
              <a:buNone/>
            </a:pPr>
            <a:r>
              <a:rPr lang="en-US" sz="2400" dirty="0" err="1"/>
              <a:t>y_iris.shape</a:t>
            </a:r>
            <a:endParaRPr lang="en-US" sz="2400" dirty="0"/>
          </a:p>
          <a:p>
            <a:pPr marL="0" indent="0">
              <a:buNone/>
            </a:pPr>
            <a:r>
              <a:rPr lang="en-US" sz="2400" dirty="0" err="1"/>
              <a:t>Xtrain</a:t>
            </a:r>
            <a:r>
              <a:rPr lang="en-US" sz="2400" dirty="0"/>
              <a:t>, </a:t>
            </a:r>
            <a:r>
              <a:rPr lang="en-US" sz="2400" dirty="0" err="1"/>
              <a:t>Xtest</a:t>
            </a:r>
            <a:r>
              <a:rPr lang="en-US" sz="2400" dirty="0"/>
              <a:t>, </a:t>
            </a:r>
            <a:r>
              <a:rPr lang="en-US" sz="2400" dirty="0" err="1"/>
              <a:t>ytrain</a:t>
            </a:r>
            <a:r>
              <a:rPr lang="en-US" sz="2400" dirty="0"/>
              <a:t>, </a:t>
            </a:r>
            <a:r>
              <a:rPr lang="en-US" sz="2400" dirty="0" err="1"/>
              <a:t>ytest</a:t>
            </a:r>
            <a:r>
              <a:rPr lang="en-US" sz="2400" dirty="0"/>
              <a:t> = </a:t>
            </a:r>
            <a:r>
              <a:rPr lang="en-US" sz="2400" dirty="0" err="1"/>
              <a:t>train_test_split</a:t>
            </a:r>
            <a:r>
              <a:rPr lang="en-US" sz="2400" dirty="0"/>
              <a:t>(</a:t>
            </a:r>
            <a:r>
              <a:rPr lang="en-US" sz="2400" dirty="0" err="1"/>
              <a:t>X_iris,y_iris</a:t>
            </a:r>
            <a:r>
              <a:rPr lang="en-US" sz="2400" dirty="0"/>
              <a:t>, </a:t>
            </a:r>
            <a:r>
              <a:rPr lang="en-US" sz="2400" dirty="0" err="1"/>
              <a:t>random_state</a:t>
            </a:r>
            <a:r>
              <a:rPr lang="en-US" sz="2400" dirty="0"/>
              <a:t>=1)</a:t>
            </a:r>
          </a:p>
        </p:txBody>
      </p:sp>
      <p:sp>
        <p:nvSpPr>
          <p:cNvPr id="4" name="Slide Number Placeholder 3">
            <a:extLst>
              <a:ext uri="{FF2B5EF4-FFF2-40B4-BE49-F238E27FC236}">
                <a16:creationId xmlns:a16="http://schemas.microsoft.com/office/drawing/2014/main" id="{A0303647-FE34-264A-B5D2-800BABE4D6BF}"/>
              </a:ext>
            </a:extLst>
          </p:cNvPr>
          <p:cNvSpPr>
            <a:spLocks noGrp="1"/>
          </p:cNvSpPr>
          <p:nvPr>
            <p:ph type="sldNum" sz="quarter" idx="12"/>
          </p:nvPr>
        </p:nvSpPr>
        <p:spPr/>
        <p:txBody>
          <a:bodyPr/>
          <a:lstStyle/>
          <a:p>
            <a:fld id="{0E9AFE17-2459-B149-9062-561315CCFF90}" type="slidenum">
              <a:rPr lang="en-US" smtClean="0"/>
              <a:t>63</a:t>
            </a:fld>
            <a:endParaRPr lang="en-US"/>
          </a:p>
        </p:txBody>
      </p:sp>
    </p:spTree>
    <p:extLst>
      <p:ext uri="{BB962C8B-B14F-4D97-AF65-F5344CB8AC3E}">
        <p14:creationId xmlns:p14="http://schemas.microsoft.com/office/powerpoint/2010/main" val="3946258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4440-3EB7-1045-93C1-7B88415566BC}"/>
              </a:ext>
            </a:extLst>
          </p:cNvPr>
          <p:cNvSpPr>
            <a:spLocks noGrp="1"/>
          </p:cNvSpPr>
          <p:nvPr>
            <p:ph type="title"/>
          </p:nvPr>
        </p:nvSpPr>
        <p:spPr/>
        <p:txBody>
          <a:bodyPr/>
          <a:lstStyle/>
          <a:p>
            <a:r>
              <a:rPr lang="en-US" dirty="0"/>
              <a:t>Iris Data – Classification Pipeline Code (Cont.)</a:t>
            </a:r>
          </a:p>
        </p:txBody>
      </p:sp>
      <p:sp>
        <p:nvSpPr>
          <p:cNvPr id="3" name="Content Placeholder 2">
            <a:extLst>
              <a:ext uri="{FF2B5EF4-FFF2-40B4-BE49-F238E27FC236}">
                <a16:creationId xmlns:a16="http://schemas.microsoft.com/office/drawing/2014/main" id="{49C4E09F-D634-D646-AE89-F2AAA98A1AF9}"/>
              </a:ext>
            </a:extLst>
          </p:cNvPr>
          <p:cNvSpPr>
            <a:spLocks noGrp="1"/>
          </p:cNvSpPr>
          <p:nvPr>
            <p:ph idx="1"/>
          </p:nvPr>
        </p:nvSpPr>
        <p:spPr/>
        <p:txBody>
          <a:bodyPr>
            <a:normAutofit lnSpcReduction="10000"/>
          </a:bodyPr>
          <a:lstStyle/>
          <a:p>
            <a:pPr marL="0" indent="0">
              <a:buNone/>
            </a:pPr>
            <a:r>
              <a:rPr lang="en-US" dirty="0"/>
              <a:t>#Choose a model and fit it on training data (learning)</a:t>
            </a:r>
          </a:p>
          <a:p>
            <a:pPr marL="0" indent="0">
              <a:buNone/>
            </a:pPr>
            <a:r>
              <a:rPr lang="en-US" dirty="0"/>
              <a:t>model= </a:t>
            </a:r>
            <a:r>
              <a:rPr lang="en-US" dirty="0" err="1"/>
              <a:t>GaussianNB</a:t>
            </a:r>
            <a:r>
              <a:rPr lang="en-US" dirty="0"/>
              <a:t>()</a:t>
            </a:r>
          </a:p>
          <a:p>
            <a:pPr marL="0" indent="0">
              <a:buNone/>
            </a:pPr>
            <a:r>
              <a:rPr lang="en-US" dirty="0" err="1"/>
              <a:t>model.fit</a:t>
            </a:r>
            <a:r>
              <a:rPr lang="en-US" dirty="0"/>
              <a:t>(</a:t>
            </a:r>
            <a:r>
              <a:rPr lang="en-US" dirty="0" err="1"/>
              <a:t>Xtrain</a:t>
            </a:r>
            <a:r>
              <a:rPr lang="en-US" dirty="0"/>
              <a:t>, </a:t>
            </a:r>
            <a:r>
              <a:rPr lang="en-US" dirty="0" err="1"/>
              <a:t>ytrain</a:t>
            </a:r>
            <a:r>
              <a:rPr lang="en-US" dirty="0"/>
              <a:t>)</a:t>
            </a:r>
          </a:p>
          <a:p>
            <a:pPr marL="0" indent="0">
              <a:buNone/>
            </a:pPr>
            <a:r>
              <a:rPr lang="en-US" dirty="0"/>
              <a:t>#predict on the test data</a:t>
            </a:r>
          </a:p>
          <a:p>
            <a:pPr marL="0" indent="0">
              <a:buNone/>
            </a:pPr>
            <a:r>
              <a:rPr lang="en-US" dirty="0" err="1"/>
              <a:t>yPredicition</a:t>
            </a:r>
            <a:r>
              <a:rPr lang="en-US" dirty="0"/>
              <a:t> = </a:t>
            </a:r>
            <a:r>
              <a:rPr lang="en-US" dirty="0" err="1"/>
              <a:t>model.predict</a:t>
            </a:r>
            <a:r>
              <a:rPr lang="en-US" dirty="0"/>
              <a:t>(</a:t>
            </a:r>
            <a:r>
              <a:rPr lang="en-US" dirty="0" err="1"/>
              <a:t>Xtest</a:t>
            </a:r>
            <a:r>
              <a:rPr lang="en-US" dirty="0"/>
              <a:t>)</a:t>
            </a:r>
          </a:p>
          <a:p>
            <a:pPr marL="0" indent="0">
              <a:buNone/>
            </a:pPr>
            <a:r>
              <a:rPr lang="en-US" dirty="0"/>
              <a:t>#Evaluate the </a:t>
            </a:r>
            <a:r>
              <a:rPr lang="en-US" dirty="0" err="1"/>
              <a:t>preformance</a:t>
            </a:r>
            <a:endParaRPr lang="en-US" dirty="0"/>
          </a:p>
          <a:p>
            <a:pPr marL="0" indent="0">
              <a:buNone/>
            </a:pPr>
            <a:r>
              <a:rPr lang="en-US" dirty="0"/>
              <a:t>print(</a:t>
            </a:r>
            <a:r>
              <a:rPr lang="en-US" dirty="0" err="1"/>
              <a:t>accuracy_score</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confusion_matrix</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classification_report</a:t>
            </a:r>
            <a:r>
              <a:rPr lang="en-US" dirty="0"/>
              <a:t>(</a:t>
            </a:r>
            <a:r>
              <a:rPr lang="en-US" dirty="0" err="1"/>
              <a:t>ytest</a:t>
            </a:r>
            <a:r>
              <a:rPr lang="en-US" dirty="0"/>
              <a:t>, </a:t>
            </a:r>
            <a:r>
              <a:rPr lang="en-US" dirty="0" err="1"/>
              <a:t>yPredicition</a:t>
            </a:r>
            <a:r>
              <a:rPr lang="en-US" dirty="0"/>
              <a:t>))</a:t>
            </a:r>
          </a:p>
          <a:p>
            <a:endParaRPr lang="en-US" dirty="0"/>
          </a:p>
        </p:txBody>
      </p:sp>
      <p:sp>
        <p:nvSpPr>
          <p:cNvPr id="4" name="Slide Number Placeholder 3">
            <a:extLst>
              <a:ext uri="{FF2B5EF4-FFF2-40B4-BE49-F238E27FC236}">
                <a16:creationId xmlns:a16="http://schemas.microsoft.com/office/drawing/2014/main" id="{12D95121-C699-734E-A093-80F548B6164D}"/>
              </a:ext>
            </a:extLst>
          </p:cNvPr>
          <p:cNvSpPr>
            <a:spLocks noGrp="1"/>
          </p:cNvSpPr>
          <p:nvPr>
            <p:ph type="sldNum" sz="quarter" idx="12"/>
          </p:nvPr>
        </p:nvSpPr>
        <p:spPr/>
        <p:txBody>
          <a:bodyPr/>
          <a:lstStyle/>
          <a:p>
            <a:fld id="{0E9AFE17-2459-B149-9062-561315CCFF90}" type="slidenum">
              <a:rPr lang="en-US" smtClean="0"/>
              <a:t>64</a:t>
            </a:fld>
            <a:endParaRPr lang="en-US"/>
          </a:p>
        </p:txBody>
      </p:sp>
    </p:spTree>
    <p:extLst>
      <p:ext uri="{BB962C8B-B14F-4D97-AF65-F5344CB8AC3E}">
        <p14:creationId xmlns:p14="http://schemas.microsoft.com/office/powerpoint/2010/main" val="2004982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A65C-51A7-A142-BC63-578F6386C760}"/>
              </a:ext>
            </a:extLst>
          </p:cNvPr>
          <p:cNvSpPr>
            <a:spLocks noGrp="1"/>
          </p:cNvSpPr>
          <p:nvPr>
            <p:ph type="title"/>
          </p:nvPr>
        </p:nvSpPr>
        <p:spPr/>
        <p:txBody>
          <a:bodyPr/>
          <a:lstStyle/>
          <a:p>
            <a:r>
              <a:rPr lang="en-US" dirty="0"/>
              <a:t>from </a:t>
            </a:r>
            <a:r>
              <a:rPr lang="en-US" dirty="0" err="1"/>
              <a:t>sklearn.naive_bayes</a:t>
            </a:r>
            <a:r>
              <a:rPr lang="en-US" dirty="0"/>
              <a:t> import </a:t>
            </a:r>
            <a:r>
              <a:rPr lang="en-US" dirty="0" err="1"/>
              <a:t>GaussianNB</a:t>
            </a:r>
            <a:endParaRPr lang="en-US" dirty="0"/>
          </a:p>
        </p:txBody>
      </p:sp>
      <p:sp>
        <p:nvSpPr>
          <p:cNvPr id="3" name="Content Placeholder 2">
            <a:extLst>
              <a:ext uri="{FF2B5EF4-FFF2-40B4-BE49-F238E27FC236}">
                <a16:creationId xmlns:a16="http://schemas.microsoft.com/office/drawing/2014/main" id="{39E255B0-6B4A-C04B-9C14-E14DBC4D2E97}"/>
              </a:ext>
            </a:extLst>
          </p:cNvPr>
          <p:cNvSpPr>
            <a:spLocks noGrp="1"/>
          </p:cNvSpPr>
          <p:nvPr>
            <p:ph idx="1"/>
          </p:nvPr>
        </p:nvSpPr>
        <p:spPr/>
        <p:txBody>
          <a:bodyPr/>
          <a:lstStyle/>
          <a:p>
            <a:r>
              <a:rPr lang="en-US" dirty="0"/>
              <a:t>In this classifier, the assumption is that data from each label is drawn from a simple </a:t>
            </a:r>
            <a:r>
              <a:rPr lang="en-US" dirty="0">
                <a:solidFill>
                  <a:srgbClr val="FF0000"/>
                </a:solidFill>
              </a:rPr>
              <a:t>Gaussian distribution</a:t>
            </a:r>
          </a:p>
          <a:p>
            <a:endParaRPr lang="en-US" dirty="0"/>
          </a:p>
        </p:txBody>
      </p:sp>
      <p:sp>
        <p:nvSpPr>
          <p:cNvPr id="4" name="Slide Number Placeholder 3">
            <a:extLst>
              <a:ext uri="{FF2B5EF4-FFF2-40B4-BE49-F238E27FC236}">
                <a16:creationId xmlns:a16="http://schemas.microsoft.com/office/drawing/2014/main" id="{332397EC-B95D-BF4B-AEA9-6728EC672C26}"/>
              </a:ext>
            </a:extLst>
          </p:cNvPr>
          <p:cNvSpPr>
            <a:spLocks noGrp="1"/>
          </p:cNvSpPr>
          <p:nvPr>
            <p:ph type="sldNum" sz="quarter" idx="12"/>
          </p:nvPr>
        </p:nvSpPr>
        <p:spPr/>
        <p:txBody>
          <a:bodyPr/>
          <a:lstStyle/>
          <a:p>
            <a:fld id="{0E9AFE17-2459-B149-9062-561315CCFF90}" type="slidenum">
              <a:rPr lang="en-US" smtClean="0"/>
              <a:t>65</a:t>
            </a:fld>
            <a:endParaRPr lang="en-US"/>
          </a:p>
        </p:txBody>
      </p:sp>
    </p:spTree>
    <p:extLst>
      <p:ext uri="{BB962C8B-B14F-4D97-AF65-F5344CB8AC3E}">
        <p14:creationId xmlns:p14="http://schemas.microsoft.com/office/powerpoint/2010/main" val="3221433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70EC-CABD-7D43-A34E-ED01E26CB5F8}"/>
              </a:ext>
            </a:extLst>
          </p:cNvPr>
          <p:cNvSpPr>
            <a:spLocks noGrp="1"/>
          </p:cNvSpPr>
          <p:nvPr>
            <p:ph type="title"/>
          </p:nvPr>
        </p:nvSpPr>
        <p:spPr/>
        <p:txBody>
          <a:bodyPr/>
          <a:lstStyle/>
          <a:p>
            <a:r>
              <a:rPr lang="en-US" dirty="0"/>
              <a:t>Iris Data– Classification Confusion Matrix</a:t>
            </a:r>
          </a:p>
        </p:txBody>
      </p:sp>
      <p:sp>
        <p:nvSpPr>
          <p:cNvPr id="3" name="Content Placeholder 2">
            <a:extLst>
              <a:ext uri="{FF2B5EF4-FFF2-40B4-BE49-F238E27FC236}">
                <a16:creationId xmlns:a16="http://schemas.microsoft.com/office/drawing/2014/main" id="{8CEC2A22-6760-CF4C-BD28-82A75A0AF1E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171742C-2005-D348-AF81-C7F8C1D814C2}"/>
              </a:ext>
            </a:extLst>
          </p:cNvPr>
          <p:cNvSpPr>
            <a:spLocks noGrp="1"/>
          </p:cNvSpPr>
          <p:nvPr>
            <p:ph type="sldNum" sz="quarter" idx="12"/>
          </p:nvPr>
        </p:nvSpPr>
        <p:spPr/>
        <p:txBody>
          <a:bodyPr/>
          <a:lstStyle/>
          <a:p>
            <a:fld id="{0E9AFE17-2459-B149-9062-561315CCFF90}" type="slidenum">
              <a:rPr lang="en-US" smtClean="0"/>
              <a:t>66</a:t>
            </a:fld>
            <a:endParaRPr lang="en-US"/>
          </a:p>
        </p:txBody>
      </p:sp>
      <p:pic>
        <p:nvPicPr>
          <p:cNvPr id="6" name="Picture 5" descr="Chart&#10;&#10;Description automatically generated">
            <a:extLst>
              <a:ext uri="{FF2B5EF4-FFF2-40B4-BE49-F238E27FC236}">
                <a16:creationId xmlns:a16="http://schemas.microsoft.com/office/drawing/2014/main" id="{863F9FA1-C205-E042-B2D8-82A36A1345BC}"/>
              </a:ext>
            </a:extLst>
          </p:cNvPr>
          <p:cNvPicPr>
            <a:picLocks noChangeAspect="1"/>
          </p:cNvPicPr>
          <p:nvPr/>
        </p:nvPicPr>
        <p:blipFill rotWithShape="1">
          <a:blip r:embed="rId2"/>
          <a:srcRect t="2743" r="13965" b="-3701"/>
          <a:stretch/>
        </p:blipFill>
        <p:spPr>
          <a:xfrm>
            <a:off x="2606842" y="2005011"/>
            <a:ext cx="6003758" cy="5037623"/>
          </a:xfrm>
          <a:prstGeom prst="rect">
            <a:avLst/>
          </a:prstGeom>
        </p:spPr>
      </p:pic>
      <p:sp>
        <p:nvSpPr>
          <p:cNvPr id="7" name="TextBox 6">
            <a:extLst>
              <a:ext uri="{FF2B5EF4-FFF2-40B4-BE49-F238E27FC236}">
                <a16:creationId xmlns:a16="http://schemas.microsoft.com/office/drawing/2014/main" id="{6E07A6F2-441F-EB48-891D-EE435A5BAF89}"/>
              </a:ext>
            </a:extLst>
          </p:cNvPr>
          <p:cNvSpPr txBox="1"/>
          <p:nvPr/>
        </p:nvSpPr>
        <p:spPr>
          <a:xfrm>
            <a:off x="4594605" y="2502568"/>
            <a:ext cx="452095" cy="369332"/>
          </a:xfrm>
          <a:prstGeom prst="rect">
            <a:avLst/>
          </a:prstGeom>
          <a:solidFill>
            <a:schemeClr val="accent1"/>
          </a:solidFill>
        </p:spPr>
        <p:txBody>
          <a:bodyPr wrap="square" rtlCol="0">
            <a:spAutoFit/>
          </a:bodyPr>
          <a:lstStyle/>
          <a:p>
            <a:r>
              <a:rPr lang="en-US" dirty="0">
                <a:solidFill>
                  <a:schemeClr val="bg1"/>
                </a:solidFill>
              </a:rPr>
              <a:t>13</a:t>
            </a:r>
          </a:p>
        </p:txBody>
      </p:sp>
      <p:sp>
        <p:nvSpPr>
          <p:cNvPr id="8" name="TextBox 7">
            <a:extLst>
              <a:ext uri="{FF2B5EF4-FFF2-40B4-BE49-F238E27FC236}">
                <a16:creationId xmlns:a16="http://schemas.microsoft.com/office/drawing/2014/main" id="{D3889D68-EB6C-3042-9802-82A4FDF50427}"/>
              </a:ext>
            </a:extLst>
          </p:cNvPr>
          <p:cNvSpPr txBox="1"/>
          <p:nvPr/>
        </p:nvSpPr>
        <p:spPr>
          <a:xfrm>
            <a:off x="6069749" y="3996015"/>
            <a:ext cx="437513" cy="369332"/>
          </a:xfrm>
          <a:prstGeom prst="rect">
            <a:avLst/>
          </a:prstGeom>
          <a:solidFill>
            <a:schemeClr val="accent1"/>
          </a:solidFill>
        </p:spPr>
        <p:txBody>
          <a:bodyPr wrap="square" rtlCol="0">
            <a:spAutoFit/>
          </a:bodyPr>
          <a:lstStyle/>
          <a:p>
            <a:r>
              <a:rPr lang="en-US" dirty="0">
                <a:solidFill>
                  <a:schemeClr val="bg1"/>
                </a:solidFill>
              </a:rPr>
              <a:t>15</a:t>
            </a:r>
          </a:p>
        </p:txBody>
      </p:sp>
      <p:sp>
        <p:nvSpPr>
          <p:cNvPr id="10" name="TextBox 9">
            <a:extLst>
              <a:ext uri="{FF2B5EF4-FFF2-40B4-BE49-F238E27FC236}">
                <a16:creationId xmlns:a16="http://schemas.microsoft.com/office/drawing/2014/main" id="{C626712A-1FFC-D440-9977-0A1470EFEC62}"/>
              </a:ext>
            </a:extLst>
          </p:cNvPr>
          <p:cNvSpPr txBox="1"/>
          <p:nvPr/>
        </p:nvSpPr>
        <p:spPr>
          <a:xfrm>
            <a:off x="7547811" y="3996015"/>
            <a:ext cx="344905" cy="369332"/>
          </a:xfrm>
          <a:prstGeom prst="rect">
            <a:avLst/>
          </a:prstGeom>
          <a:solidFill>
            <a:schemeClr val="accent1"/>
          </a:solidFill>
        </p:spPr>
        <p:txBody>
          <a:bodyPr wrap="square" rtlCol="0">
            <a:spAutoFit/>
          </a:bodyPr>
          <a:lstStyle/>
          <a:p>
            <a:r>
              <a:rPr lang="en-US" dirty="0">
                <a:solidFill>
                  <a:schemeClr val="bg1"/>
                </a:solidFill>
              </a:rPr>
              <a:t>1</a:t>
            </a:r>
          </a:p>
        </p:txBody>
      </p:sp>
      <p:sp>
        <p:nvSpPr>
          <p:cNvPr id="11" name="TextBox 10">
            <a:extLst>
              <a:ext uri="{FF2B5EF4-FFF2-40B4-BE49-F238E27FC236}">
                <a16:creationId xmlns:a16="http://schemas.microsoft.com/office/drawing/2014/main" id="{E2A50F29-DE7C-6C4F-8A94-313448D85AAE}"/>
              </a:ext>
            </a:extLst>
          </p:cNvPr>
          <p:cNvSpPr txBox="1"/>
          <p:nvPr/>
        </p:nvSpPr>
        <p:spPr>
          <a:xfrm>
            <a:off x="7606763" y="5319489"/>
            <a:ext cx="379396" cy="369332"/>
          </a:xfrm>
          <a:prstGeom prst="rect">
            <a:avLst/>
          </a:prstGeom>
          <a:solidFill>
            <a:schemeClr val="accent1"/>
          </a:solid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2561708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CE90-0D92-3345-8F53-742BF20903EF}"/>
              </a:ext>
            </a:extLst>
          </p:cNvPr>
          <p:cNvSpPr>
            <a:spLocks noGrp="1"/>
          </p:cNvSpPr>
          <p:nvPr>
            <p:ph type="title"/>
          </p:nvPr>
        </p:nvSpPr>
        <p:spPr/>
        <p:txBody>
          <a:bodyPr/>
          <a:lstStyle/>
          <a:p>
            <a:r>
              <a:rPr lang="en-US" dirty="0"/>
              <a:t>Calculating Precision and Recall for Iris Data</a:t>
            </a:r>
          </a:p>
        </p:txBody>
      </p:sp>
      <p:sp>
        <p:nvSpPr>
          <p:cNvPr id="3" name="Content Placeholder 2">
            <a:extLst>
              <a:ext uri="{FF2B5EF4-FFF2-40B4-BE49-F238E27FC236}">
                <a16:creationId xmlns:a16="http://schemas.microsoft.com/office/drawing/2014/main" id="{082966BF-FD96-F245-B83E-CED1FF14A9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675686-58A9-C44F-92B2-A1E8EF93B467}"/>
              </a:ext>
            </a:extLst>
          </p:cNvPr>
          <p:cNvSpPr>
            <a:spLocks noGrp="1"/>
          </p:cNvSpPr>
          <p:nvPr>
            <p:ph type="sldNum" sz="quarter" idx="12"/>
          </p:nvPr>
        </p:nvSpPr>
        <p:spPr/>
        <p:txBody>
          <a:bodyPr/>
          <a:lstStyle/>
          <a:p>
            <a:fld id="{0E9AFE17-2459-B149-9062-561315CCFF90}" type="slidenum">
              <a:rPr lang="en-US" smtClean="0"/>
              <a:t>67</a:t>
            </a:fld>
            <a:endParaRPr lang="en-US"/>
          </a:p>
        </p:txBody>
      </p:sp>
      <p:pic>
        <p:nvPicPr>
          <p:cNvPr id="4098" name="Picture 2" descr="How can two neural networks be compared for regression based on training  and testing results ?">
            <a:extLst>
              <a:ext uri="{FF2B5EF4-FFF2-40B4-BE49-F238E27FC236}">
                <a16:creationId xmlns:a16="http://schemas.microsoft.com/office/drawing/2014/main" id="{15492DA7-DFCF-B14A-BA9F-9AE1AE5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213" y="2252245"/>
            <a:ext cx="8929574" cy="339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80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B676-E42B-1144-B4F4-AA6BF55A02AE}"/>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05286EC9-B5FF-2D47-B84B-946E9FC6C3FE}"/>
              </a:ext>
            </a:extLst>
          </p:cNvPr>
          <p:cNvSpPr>
            <a:spLocks noGrp="1"/>
          </p:cNvSpPr>
          <p:nvPr>
            <p:ph idx="1"/>
          </p:nvPr>
        </p:nvSpPr>
        <p:spPr/>
        <p:txBody>
          <a:bodyPr/>
          <a:lstStyle/>
          <a:p>
            <a:r>
              <a:rPr lang="en-US" b="1" dirty="0"/>
              <a:t>Support</a:t>
            </a:r>
            <a:r>
              <a:rPr lang="en-US" dirty="0"/>
              <a:t> is the number of actual occurrences of the class in the specified dataset.</a:t>
            </a:r>
            <a:endParaRPr lang="en-US" dirty="0">
              <a:solidFill>
                <a:srgbClr val="C00000"/>
              </a:solidFill>
            </a:endParaRPr>
          </a:p>
          <a:p>
            <a:r>
              <a:rPr lang="en-US" dirty="0">
                <a:solidFill>
                  <a:srgbClr val="C00000"/>
                </a:solidFill>
              </a:rPr>
              <a:t>Macro avg</a:t>
            </a:r>
          </a:p>
          <a:p>
            <a:r>
              <a:rPr lang="en-US" dirty="0">
                <a:solidFill>
                  <a:srgbClr val="C00000"/>
                </a:solidFill>
              </a:rPr>
              <a:t>Weighted avg</a:t>
            </a:r>
          </a:p>
        </p:txBody>
      </p:sp>
      <p:sp>
        <p:nvSpPr>
          <p:cNvPr id="4" name="Slide Number Placeholder 3">
            <a:extLst>
              <a:ext uri="{FF2B5EF4-FFF2-40B4-BE49-F238E27FC236}">
                <a16:creationId xmlns:a16="http://schemas.microsoft.com/office/drawing/2014/main" id="{2813E4CE-2B69-8148-9F3A-C178EA461A45}"/>
              </a:ext>
            </a:extLst>
          </p:cNvPr>
          <p:cNvSpPr>
            <a:spLocks noGrp="1"/>
          </p:cNvSpPr>
          <p:nvPr>
            <p:ph type="sldNum" sz="quarter" idx="12"/>
          </p:nvPr>
        </p:nvSpPr>
        <p:spPr/>
        <p:txBody>
          <a:bodyPr/>
          <a:lstStyle/>
          <a:p>
            <a:fld id="{0E9AFE17-2459-B149-9062-561315CCFF90}" type="slidenum">
              <a:rPr lang="en-US" smtClean="0"/>
              <a:t>68</a:t>
            </a:fld>
            <a:endParaRPr lang="en-US"/>
          </a:p>
        </p:txBody>
      </p:sp>
    </p:spTree>
    <p:extLst>
      <p:ext uri="{BB962C8B-B14F-4D97-AF65-F5344CB8AC3E}">
        <p14:creationId xmlns:p14="http://schemas.microsoft.com/office/powerpoint/2010/main" val="320689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79F8-CF45-1B47-B531-74F755B18722}"/>
              </a:ext>
            </a:extLst>
          </p:cNvPr>
          <p:cNvSpPr>
            <a:spLocks noGrp="1"/>
          </p:cNvSpPr>
          <p:nvPr>
            <p:ph type="title"/>
          </p:nvPr>
        </p:nvSpPr>
        <p:spPr/>
        <p:txBody>
          <a:bodyPr/>
          <a:lstStyle/>
          <a:p>
            <a:r>
              <a:rPr lang="en-US" dirty="0"/>
              <a:t>Handwritten Digits</a:t>
            </a:r>
          </a:p>
        </p:txBody>
      </p:sp>
      <p:sp>
        <p:nvSpPr>
          <p:cNvPr id="3" name="Content Placeholder 2">
            <a:extLst>
              <a:ext uri="{FF2B5EF4-FFF2-40B4-BE49-F238E27FC236}">
                <a16:creationId xmlns:a16="http://schemas.microsoft.com/office/drawing/2014/main" id="{D5C693C2-D223-1B41-B728-7403520E1295}"/>
              </a:ext>
            </a:extLst>
          </p:cNvPr>
          <p:cNvSpPr>
            <a:spLocks noGrp="1"/>
          </p:cNvSpPr>
          <p:nvPr>
            <p:ph idx="1"/>
          </p:nvPr>
        </p:nvSpPr>
        <p:spPr>
          <a:xfrm>
            <a:off x="1046747" y="1539791"/>
            <a:ext cx="10515600" cy="4351338"/>
          </a:xfrm>
        </p:spPr>
        <p:txBody>
          <a:bodyPr/>
          <a:lstStyle/>
          <a:p>
            <a:r>
              <a:rPr lang="en-US" dirty="0"/>
              <a:t>Optical character recognition problem: the identification of handwritten digits</a:t>
            </a:r>
          </a:p>
          <a:p>
            <a:r>
              <a:rPr lang="en-US" dirty="0"/>
              <a:t>In the wild, this problem involves both locating and identifying characters in an image.</a:t>
            </a:r>
          </a:p>
          <a:p>
            <a:r>
              <a:rPr lang="en-US" dirty="0"/>
              <a:t>Here we’ll take a shortcut and use Scikit-</a:t>
            </a:r>
            <a:r>
              <a:rPr lang="en-US" dirty="0" err="1"/>
              <a:t>Learn’s</a:t>
            </a:r>
            <a:r>
              <a:rPr lang="en-US" dirty="0"/>
              <a:t> set of preformatted digits, which is built into the library.</a:t>
            </a:r>
          </a:p>
          <a:p>
            <a:endParaRPr lang="en-US" dirty="0"/>
          </a:p>
        </p:txBody>
      </p:sp>
      <p:sp>
        <p:nvSpPr>
          <p:cNvPr id="4" name="Slide Number Placeholder 3">
            <a:extLst>
              <a:ext uri="{FF2B5EF4-FFF2-40B4-BE49-F238E27FC236}">
                <a16:creationId xmlns:a16="http://schemas.microsoft.com/office/drawing/2014/main" id="{5783CC09-9F13-F243-8137-995FE6F58440}"/>
              </a:ext>
            </a:extLst>
          </p:cNvPr>
          <p:cNvSpPr>
            <a:spLocks noGrp="1"/>
          </p:cNvSpPr>
          <p:nvPr>
            <p:ph type="sldNum" sz="quarter" idx="12"/>
          </p:nvPr>
        </p:nvSpPr>
        <p:spPr/>
        <p:txBody>
          <a:bodyPr/>
          <a:lstStyle/>
          <a:p>
            <a:fld id="{0E9AFE17-2459-B149-9062-561315CCFF90}" type="slidenum">
              <a:rPr lang="en-US" smtClean="0"/>
              <a:t>69</a:t>
            </a:fld>
            <a:endParaRPr lang="en-US"/>
          </a:p>
        </p:txBody>
      </p:sp>
      <p:pic>
        <p:nvPicPr>
          <p:cNvPr id="6148" name="Picture 4" descr="Make Mobile Deposits – Wells Fargo">
            <a:extLst>
              <a:ext uri="{FF2B5EF4-FFF2-40B4-BE49-F238E27FC236}">
                <a16:creationId xmlns:a16="http://schemas.microsoft.com/office/drawing/2014/main" id="{CF4B4426-4DE0-3B4A-BDE6-7110D3671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92" y="4164269"/>
            <a:ext cx="5438608" cy="269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9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32C3-F4E8-934F-A95D-4808D30124AF}"/>
              </a:ext>
            </a:extLst>
          </p:cNvPr>
          <p:cNvSpPr>
            <a:spLocks noGrp="1"/>
          </p:cNvSpPr>
          <p:nvPr>
            <p:ph type="title"/>
          </p:nvPr>
        </p:nvSpPr>
        <p:spPr/>
        <p:txBody>
          <a:bodyPr/>
          <a:lstStyle/>
          <a:p>
            <a:r>
              <a:rPr lang="en-US" dirty="0"/>
              <a:t>Element-wise Calculations using </a:t>
            </a:r>
            <a:r>
              <a:rPr lang="en-US" dirty="0" err="1"/>
              <a:t>Numpy</a:t>
            </a:r>
            <a:endParaRPr lang="en-US" dirty="0"/>
          </a:p>
        </p:txBody>
      </p:sp>
      <p:sp>
        <p:nvSpPr>
          <p:cNvPr id="3" name="Content Placeholder 2">
            <a:extLst>
              <a:ext uri="{FF2B5EF4-FFF2-40B4-BE49-F238E27FC236}">
                <a16:creationId xmlns:a16="http://schemas.microsoft.com/office/drawing/2014/main" id="{7210536D-5F33-874E-812B-E7D7124064A1}"/>
              </a:ext>
            </a:extLst>
          </p:cNvPr>
          <p:cNvSpPr>
            <a:spLocks noGrp="1"/>
          </p:cNvSpPr>
          <p:nvPr>
            <p:ph idx="1"/>
          </p:nvPr>
        </p:nvSpPr>
        <p:spPr/>
        <p:txBody>
          <a:bodyPr/>
          <a:lstStyle/>
          <a:p>
            <a:r>
              <a:rPr lang="en-US" dirty="0"/>
              <a:t>We calculated the BMI for six observations of height and weight only in one single statement. </a:t>
            </a:r>
          </a:p>
          <a:p>
            <a:r>
              <a:rPr lang="en-US" dirty="0"/>
              <a:t>Imagine that you have 1000 observations of height and weight!</a:t>
            </a:r>
          </a:p>
          <a:p>
            <a:r>
              <a:rPr lang="en-US" dirty="0"/>
              <a:t>This way your program faster and efficient!</a:t>
            </a:r>
          </a:p>
        </p:txBody>
      </p:sp>
    </p:spTree>
    <p:extLst>
      <p:ext uri="{BB962C8B-B14F-4D97-AF65-F5344CB8AC3E}">
        <p14:creationId xmlns:p14="http://schemas.microsoft.com/office/powerpoint/2010/main" val="1044704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D7A-EC8F-D342-818C-7CC2050A7D22}"/>
              </a:ext>
            </a:extLst>
          </p:cNvPr>
          <p:cNvSpPr>
            <a:spLocks noGrp="1"/>
          </p:cNvSpPr>
          <p:nvPr>
            <p:ph type="title"/>
          </p:nvPr>
        </p:nvSpPr>
        <p:spPr/>
        <p:txBody>
          <a:bodyPr/>
          <a:lstStyle/>
          <a:p>
            <a:r>
              <a:rPr lang="en-US" dirty="0"/>
              <a:t>Loading the Digits Data</a:t>
            </a:r>
          </a:p>
        </p:txBody>
      </p:sp>
      <p:sp>
        <p:nvSpPr>
          <p:cNvPr id="3" name="Content Placeholder 2">
            <a:extLst>
              <a:ext uri="{FF2B5EF4-FFF2-40B4-BE49-F238E27FC236}">
                <a16:creationId xmlns:a16="http://schemas.microsoft.com/office/drawing/2014/main" id="{9730CF53-3637-4443-BA25-4216AD6BA457}"/>
              </a:ext>
            </a:extLst>
          </p:cNvPr>
          <p:cNvSpPr>
            <a:spLocks noGrp="1"/>
          </p:cNvSpPr>
          <p:nvPr>
            <p:ph idx="1"/>
          </p:nvPr>
        </p:nvSpPr>
        <p:spPr/>
        <p:txBody>
          <a:bodyPr/>
          <a:lstStyle/>
          <a:p>
            <a:r>
              <a:rPr lang="en-US" dirty="0"/>
              <a:t>The images data is a three-dimensional array: 1,797 samples, each consisting of an 8×8 grid of pixels.</a:t>
            </a:r>
          </a:p>
          <a:p>
            <a:endParaRPr lang="en-US" dirty="0"/>
          </a:p>
        </p:txBody>
      </p:sp>
      <p:sp>
        <p:nvSpPr>
          <p:cNvPr id="4" name="Slide Number Placeholder 3">
            <a:extLst>
              <a:ext uri="{FF2B5EF4-FFF2-40B4-BE49-F238E27FC236}">
                <a16:creationId xmlns:a16="http://schemas.microsoft.com/office/drawing/2014/main" id="{7C17F997-DC44-9544-B9D6-2FB084514CFD}"/>
              </a:ext>
            </a:extLst>
          </p:cNvPr>
          <p:cNvSpPr>
            <a:spLocks noGrp="1"/>
          </p:cNvSpPr>
          <p:nvPr>
            <p:ph type="sldNum" sz="quarter" idx="12"/>
          </p:nvPr>
        </p:nvSpPr>
        <p:spPr/>
        <p:txBody>
          <a:bodyPr/>
          <a:lstStyle/>
          <a:p>
            <a:fld id="{0E9AFE17-2459-B149-9062-561315CCFF90}" type="slidenum">
              <a:rPr lang="en-US" smtClean="0"/>
              <a:t>70</a:t>
            </a:fld>
            <a:endParaRPr lang="en-US"/>
          </a:p>
        </p:txBody>
      </p:sp>
      <p:pic>
        <p:nvPicPr>
          <p:cNvPr id="6" name="Picture 5" descr="Text&#10;&#10;Description automatically generated">
            <a:extLst>
              <a:ext uri="{FF2B5EF4-FFF2-40B4-BE49-F238E27FC236}">
                <a16:creationId xmlns:a16="http://schemas.microsoft.com/office/drawing/2014/main" id="{63DFB4A6-F3A2-E74E-B202-15E8B64E51C1}"/>
              </a:ext>
            </a:extLst>
          </p:cNvPr>
          <p:cNvPicPr>
            <a:picLocks noChangeAspect="1"/>
          </p:cNvPicPr>
          <p:nvPr/>
        </p:nvPicPr>
        <p:blipFill>
          <a:blip r:embed="rId2"/>
          <a:stretch>
            <a:fillRect/>
          </a:stretch>
        </p:blipFill>
        <p:spPr>
          <a:xfrm>
            <a:off x="838200" y="3603188"/>
            <a:ext cx="9500250" cy="2172703"/>
          </a:xfrm>
          <a:prstGeom prst="rect">
            <a:avLst/>
          </a:prstGeom>
        </p:spPr>
      </p:pic>
    </p:spTree>
    <p:extLst>
      <p:ext uri="{BB962C8B-B14F-4D97-AF65-F5344CB8AC3E}">
        <p14:creationId xmlns:p14="http://schemas.microsoft.com/office/powerpoint/2010/main" val="3238106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886A-6E67-8E48-BF13-7AF47CB90545}"/>
              </a:ext>
            </a:extLst>
          </p:cNvPr>
          <p:cNvSpPr>
            <a:spLocks noGrp="1"/>
          </p:cNvSpPr>
          <p:nvPr>
            <p:ph type="title"/>
          </p:nvPr>
        </p:nvSpPr>
        <p:spPr>
          <a:xfrm>
            <a:off x="838200" y="539569"/>
            <a:ext cx="10515600" cy="1100318"/>
          </a:xfrm>
        </p:spPr>
        <p:txBody>
          <a:bodyPr/>
          <a:lstStyle/>
          <a:p>
            <a:r>
              <a:rPr lang="en-US" dirty="0"/>
              <a:t>Visualizing the Digits Data</a:t>
            </a:r>
          </a:p>
        </p:txBody>
      </p:sp>
      <p:sp>
        <p:nvSpPr>
          <p:cNvPr id="3" name="Content Placeholder 2">
            <a:extLst>
              <a:ext uri="{FF2B5EF4-FFF2-40B4-BE49-F238E27FC236}">
                <a16:creationId xmlns:a16="http://schemas.microsoft.com/office/drawing/2014/main" id="{28358620-9C84-564C-99B0-A2CF626B771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2865DB7-2BC3-3A4C-9788-ECCFAC698188}"/>
              </a:ext>
            </a:extLst>
          </p:cNvPr>
          <p:cNvSpPr>
            <a:spLocks noGrp="1"/>
          </p:cNvSpPr>
          <p:nvPr>
            <p:ph type="sldNum" sz="quarter" idx="12"/>
          </p:nvPr>
        </p:nvSpPr>
        <p:spPr/>
        <p:txBody>
          <a:bodyPr/>
          <a:lstStyle/>
          <a:p>
            <a:fld id="{0E9AFE17-2459-B149-9062-561315CCFF90}" type="slidenum">
              <a:rPr lang="en-US" smtClean="0"/>
              <a:t>71</a:t>
            </a:fld>
            <a:endParaRPr lang="en-US"/>
          </a:p>
        </p:txBody>
      </p:sp>
      <p:pic>
        <p:nvPicPr>
          <p:cNvPr id="8" name="Picture 7" descr="Text&#10;&#10;Description automatically generated">
            <a:extLst>
              <a:ext uri="{FF2B5EF4-FFF2-40B4-BE49-F238E27FC236}">
                <a16:creationId xmlns:a16="http://schemas.microsoft.com/office/drawing/2014/main" id="{E659D096-0A6D-A546-8BCF-A8AEBD2A4AEB}"/>
              </a:ext>
            </a:extLst>
          </p:cNvPr>
          <p:cNvPicPr>
            <a:picLocks noChangeAspect="1"/>
          </p:cNvPicPr>
          <p:nvPr/>
        </p:nvPicPr>
        <p:blipFill>
          <a:blip r:embed="rId2"/>
          <a:stretch>
            <a:fillRect/>
          </a:stretch>
        </p:blipFill>
        <p:spPr>
          <a:xfrm>
            <a:off x="582143" y="1639888"/>
            <a:ext cx="5914910" cy="1493466"/>
          </a:xfrm>
          <a:prstGeom prst="rect">
            <a:avLst/>
          </a:prstGeom>
        </p:spPr>
      </p:pic>
      <p:pic>
        <p:nvPicPr>
          <p:cNvPr id="10" name="Picture 9" descr="A picture containing text, crossword puzzle&#10;&#10;Description automatically generated">
            <a:extLst>
              <a:ext uri="{FF2B5EF4-FFF2-40B4-BE49-F238E27FC236}">
                <a16:creationId xmlns:a16="http://schemas.microsoft.com/office/drawing/2014/main" id="{673BF23F-5401-6B42-9DBC-9AA0C871EBA3}"/>
              </a:ext>
            </a:extLst>
          </p:cNvPr>
          <p:cNvPicPr>
            <a:picLocks noChangeAspect="1"/>
          </p:cNvPicPr>
          <p:nvPr/>
        </p:nvPicPr>
        <p:blipFill>
          <a:blip r:embed="rId3"/>
          <a:stretch>
            <a:fillRect/>
          </a:stretch>
        </p:blipFill>
        <p:spPr>
          <a:xfrm>
            <a:off x="6513095" y="2005013"/>
            <a:ext cx="4467891" cy="4351337"/>
          </a:xfrm>
          <a:prstGeom prst="rect">
            <a:avLst/>
          </a:prstGeom>
        </p:spPr>
      </p:pic>
    </p:spTree>
    <p:extLst>
      <p:ext uri="{BB962C8B-B14F-4D97-AF65-F5344CB8AC3E}">
        <p14:creationId xmlns:p14="http://schemas.microsoft.com/office/powerpoint/2010/main" val="1185280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4165-954F-7B4C-8635-A75B541899E4}"/>
              </a:ext>
            </a:extLst>
          </p:cNvPr>
          <p:cNvSpPr>
            <a:spLocks noGrp="1"/>
          </p:cNvSpPr>
          <p:nvPr>
            <p:ph type="title"/>
          </p:nvPr>
        </p:nvSpPr>
        <p:spPr/>
        <p:txBody>
          <a:bodyPr/>
          <a:lstStyle/>
          <a:p>
            <a:r>
              <a:rPr lang="en-US" dirty="0"/>
              <a:t>Feature Matrix and Target Array</a:t>
            </a:r>
          </a:p>
        </p:txBody>
      </p:sp>
      <p:sp>
        <p:nvSpPr>
          <p:cNvPr id="3" name="Content Placeholder 2">
            <a:extLst>
              <a:ext uri="{FF2B5EF4-FFF2-40B4-BE49-F238E27FC236}">
                <a16:creationId xmlns:a16="http://schemas.microsoft.com/office/drawing/2014/main" id="{B92534AE-1FE2-4343-ACFD-6F828C32511F}"/>
              </a:ext>
            </a:extLst>
          </p:cNvPr>
          <p:cNvSpPr>
            <a:spLocks noGrp="1"/>
          </p:cNvSpPr>
          <p:nvPr>
            <p:ph idx="1"/>
          </p:nvPr>
        </p:nvSpPr>
        <p:spPr/>
        <p:txBody>
          <a:bodyPr/>
          <a:lstStyle/>
          <a:p>
            <a:r>
              <a:rPr lang="en-US" dirty="0"/>
              <a:t>In order to work with this data within Scikit-Learn, we need a two-dimensional, [</a:t>
            </a:r>
            <a:r>
              <a:rPr lang="en-US" dirty="0" err="1"/>
              <a:t>n_samples</a:t>
            </a:r>
            <a:r>
              <a:rPr lang="en-US" dirty="0"/>
              <a:t>, </a:t>
            </a:r>
            <a:r>
              <a:rPr lang="en-US" dirty="0" err="1"/>
              <a:t>n_features</a:t>
            </a:r>
            <a:r>
              <a:rPr lang="en-US" dirty="0"/>
              <a:t>] representation. </a:t>
            </a:r>
          </a:p>
          <a:p>
            <a:r>
              <a:rPr lang="en-US" dirty="0"/>
              <a:t>We can accomplish this by treating each pixel in the image as a feature — that is, by flattening out the pixel arrays so that we have a length-64 array of pixel values representing each digit. </a:t>
            </a:r>
          </a:p>
          <a:p>
            <a:r>
              <a:rPr lang="en-US" dirty="0"/>
              <a:t>Additionally, we need the target array, which gives the previously determined label for each digit.</a:t>
            </a:r>
          </a:p>
          <a:p>
            <a:r>
              <a:rPr lang="en-US" dirty="0"/>
              <a:t>These two quantities are built into the digits dataset under the data and target attributes.</a:t>
            </a:r>
          </a:p>
          <a:p>
            <a:endParaRPr lang="en-US" dirty="0"/>
          </a:p>
          <a:p>
            <a:endParaRPr lang="en-US" dirty="0"/>
          </a:p>
        </p:txBody>
      </p:sp>
      <p:sp>
        <p:nvSpPr>
          <p:cNvPr id="4" name="Slide Number Placeholder 3">
            <a:extLst>
              <a:ext uri="{FF2B5EF4-FFF2-40B4-BE49-F238E27FC236}">
                <a16:creationId xmlns:a16="http://schemas.microsoft.com/office/drawing/2014/main" id="{162A2BE8-9009-BC44-AD17-9F70858B85BA}"/>
              </a:ext>
            </a:extLst>
          </p:cNvPr>
          <p:cNvSpPr>
            <a:spLocks noGrp="1"/>
          </p:cNvSpPr>
          <p:nvPr>
            <p:ph type="sldNum" sz="quarter" idx="12"/>
          </p:nvPr>
        </p:nvSpPr>
        <p:spPr/>
        <p:txBody>
          <a:bodyPr/>
          <a:lstStyle/>
          <a:p>
            <a:fld id="{0E9AFE17-2459-B149-9062-561315CCFF90}" type="slidenum">
              <a:rPr lang="en-US" smtClean="0"/>
              <a:t>72</a:t>
            </a:fld>
            <a:endParaRPr lang="en-US"/>
          </a:p>
        </p:txBody>
      </p:sp>
    </p:spTree>
    <p:extLst>
      <p:ext uri="{BB962C8B-B14F-4D97-AF65-F5344CB8AC3E}">
        <p14:creationId xmlns:p14="http://schemas.microsoft.com/office/powerpoint/2010/main" val="345958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10E-7F84-4648-9C0E-84D7F448DB5A}"/>
              </a:ext>
            </a:extLst>
          </p:cNvPr>
          <p:cNvSpPr>
            <a:spLocks noGrp="1"/>
          </p:cNvSpPr>
          <p:nvPr>
            <p:ph type="title"/>
          </p:nvPr>
        </p:nvSpPr>
        <p:spPr/>
        <p:txBody>
          <a:bodyPr/>
          <a:lstStyle/>
          <a:p>
            <a:r>
              <a:rPr lang="en-US" dirty="0"/>
              <a:t>Feature Matrix and Target Array (Cont.)</a:t>
            </a:r>
          </a:p>
        </p:txBody>
      </p:sp>
      <p:sp>
        <p:nvSpPr>
          <p:cNvPr id="3" name="Content Placeholder 2">
            <a:extLst>
              <a:ext uri="{FF2B5EF4-FFF2-40B4-BE49-F238E27FC236}">
                <a16:creationId xmlns:a16="http://schemas.microsoft.com/office/drawing/2014/main" id="{D169A1BC-2621-8546-A4D6-A61A5C907C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5090C8-7162-054D-B470-D98BD57B01DF}"/>
              </a:ext>
            </a:extLst>
          </p:cNvPr>
          <p:cNvSpPr>
            <a:spLocks noGrp="1"/>
          </p:cNvSpPr>
          <p:nvPr>
            <p:ph type="sldNum" sz="quarter" idx="12"/>
          </p:nvPr>
        </p:nvSpPr>
        <p:spPr/>
        <p:txBody>
          <a:bodyPr/>
          <a:lstStyle/>
          <a:p>
            <a:fld id="{0E9AFE17-2459-B149-9062-561315CCFF90}" type="slidenum">
              <a:rPr lang="en-US" smtClean="0"/>
              <a:t>73</a:t>
            </a:fld>
            <a:endParaRPr lang="en-US"/>
          </a:p>
        </p:txBody>
      </p:sp>
      <p:pic>
        <p:nvPicPr>
          <p:cNvPr id="6" name="Picture 5" descr="Text&#10;&#10;Description automatically generated with medium confidence">
            <a:extLst>
              <a:ext uri="{FF2B5EF4-FFF2-40B4-BE49-F238E27FC236}">
                <a16:creationId xmlns:a16="http://schemas.microsoft.com/office/drawing/2014/main" id="{593FCB48-7E7D-B445-B412-07A4CF105966}"/>
              </a:ext>
            </a:extLst>
          </p:cNvPr>
          <p:cNvPicPr>
            <a:picLocks noChangeAspect="1"/>
          </p:cNvPicPr>
          <p:nvPr/>
        </p:nvPicPr>
        <p:blipFill>
          <a:blip r:embed="rId2"/>
          <a:stretch>
            <a:fillRect/>
          </a:stretch>
        </p:blipFill>
        <p:spPr>
          <a:xfrm>
            <a:off x="2081464" y="1710197"/>
            <a:ext cx="6529136" cy="4940968"/>
          </a:xfrm>
          <a:prstGeom prst="rect">
            <a:avLst/>
          </a:prstGeom>
        </p:spPr>
      </p:pic>
    </p:spTree>
    <p:extLst>
      <p:ext uri="{BB962C8B-B14F-4D97-AF65-F5344CB8AC3E}">
        <p14:creationId xmlns:p14="http://schemas.microsoft.com/office/powerpoint/2010/main" val="930871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7121-C80C-674A-8F0F-4BC1F89B266A}"/>
              </a:ext>
            </a:extLst>
          </p:cNvPr>
          <p:cNvSpPr>
            <a:spLocks noGrp="1"/>
          </p:cNvSpPr>
          <p:nvPr>
            <p:ph type="title"/>
          </p:nvPr>
        </p:nvSpPr>
        <p:spPr/>
        <p:txBody>
          <a:bodyPr/>
          <a:lstStyle/>
          <a:p>
            <a:r>
              <a:rPr lang="en-US" dirty="0"/>
              <a:t>Train and Test Set Splits</a:t>
            </a:r>
          </a:p>
        </p:txBody>
      </p:sp>
      <p:sp>
        <p:nvSpPr>
          <p:cNvPr id="3" name="Content Placeholder 2">
            <a:extLst>
              <a:ext uri="{FF2B5EF4-FFF2-40B4-BE49-F238E27FC236}">
                <a16:creationId xmlns:a16="http://schemas.microsoft.com/office/drawing/2014/main" id="{7B1AA5BE-7915-8548-B30C-16BD49902AFF}"/>
              </a:ext>
            </a:extLst>
          </p:cNvPr>
          <p:cNvSpPr>
            <a:spLocks noGrp="1"/>
          </p:cNvSpPr>
          <p:nvPr>
            <p:ph idx="1"/>
          </p:nvPr>
        </p:nvSpPr>
        <p:spPr/>
        <p:txBody>
          <a:bodyPr/>
          <a:lstStyle/>
          <a:p>
            <a:r>
              <a:rPr lang="en-US" dirty="0"/>
              <a:t>As with the Iris data previously, we will split the data into a training and test set.</a:t>
            </a:r>
          </a:p>
          <a:p>
            <a:endParaRPr lang="en-US" dirty="0"/>
          </a:p>
        </p:txBody>
      </p:sp>
      <p:sp>
        <p:nvSpPr>
          <p:cNvPr id="4" name="Slide Number Placeholder 3">
            <a:extLst>
              <a:ext uri="{FF2B5EF4-FFF2-40B4-BE49-F238E27FC236}">
                <a16:creationId xmlns:a16="http://schemas.microsoft.com/office/drawing/2014/main" id="{BE7AFEFC-5905-3A40-880D-D982B54FA1B3}"/>
              </a:ext>
            </a:extLst>
          </p:cNvPr>
          <p:cNvSpPr>
            <a:spLocks noGrp="1"/>
          </p:cNvSpPr>
          <p:nvPr>
            <p:ph type="sldNum" sz="quarter" idx="12"/>
          </p:nvPr>
        </p:nvSpPr>
        <p:spPr/>
        <p:txBody>
          <a:bodyPr/>
          <a:lstStyle/>
          <a:p>
            <a:fld id="{0E9AFE17-2459-B149-9062-561315CCFF90}" type="slidenum">
              <a:rPr lang="en-US" smtClean="0"/>
              <a:t>74</a:t>
            </a:fld>
            <a:endParaRPr lang="en-US"/>
          </a:p>
        </p:txBody>
      </p:sp>
      <p:pic>
        <p:nvPicPr>
          <p:cNvPr id="6" name="Picture 5">
            <a:extLst>
              <a:ext uri="{FF2B5EF4-FFF2-40B4-BE49-F238E27FC236}">
                <a16:creationId xmlns:a16="http://schemas.microsoft.com/office/drawing/2014/main" id="{46F83869-FF5B-DE49-BEBA-0479EE85C07C}"/>
              </a:ext>
            </a:extLst>
          </p:cNvPr>
          <p:cNvPicPr>
            <a:picLocks noChangeAspect="1"/>
          </p:cNvPicPr>
          <p:nvPr/>
        </p:nvPicPr>
        <p:blipFill>
          <a:blip r:embed="rId3"/>
          <a:stretch>
            <a:fillRect/>
          </a:stretch>
        </p:blipFill>
        <p:spPr>
          <a:xfrm>
            <a:off x="1013328" y="3273593"/>
            <a:ext cx="9131299" cy="720892"/>
          </a:xfrm>
          <a:prstGeom prst="rect">
            <a:avLst/>
          </a:prstGeom>
        </p:spPr>
      </p:pic>
    </p:spTree>
    <p:extLst>
      <p:ext uri="{BB962C8B-B14F-4D97-AF65-F5344CB8AC3E}">
        <p14:creationId xmlns:p14="http://schemas.microsoft.com/office/powerpoint/2010/main" val="923032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788E-01EA-854B-A29C-83CC247BFCAE}"/>
              </a:ext>
            </a:extLst>
          </p:cNvPr>
          <p:cNvSpPr>
            <a:spLocks noGrp="1"/>
          </p:cNvSpPr>
          <p:nvPr>
            <p:ph type="title"/>
          </p:nvPr>
        </p:nvSpPr>
        <p:spPr/>
        <p:txBody>
          <a:bodyPr/>
          <a:lstStyle/>
          <a:p>
            <a:r>
              <a:rPr lang="en-US" dirty="0"/>
              <a:t>Instantiating and Fitting the Model</a:t>
            </a:r>
          </a:p>
        </p:txBody>
      </p:sp>
      <p:sp>
        <p:nvSpPr>
          <p:cNvPr id="3" name="Content Placeholder 2">
            <a:extLst>
              <a:ext uri="{FF2B5EF4-FFF2-40B4-BE49-F238E27FC236}">
                <a16:creationId xmlns:a16="http://schemas.microsoft.com/office/drawing/2014/main" id="{DA14328A-2643-E445-B1AD-CB196385F0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373DBD8-9E7A-AD47-A725-75A4806DAD74}"/>
              </a:ext>
            </a:extLst>
          </p:cNvPr>
          <p:cNvSpPr>
            <a:spLocks noGrp="1"/>
          </p:cNvSpPr>
          <p:nvPr>
            <p:ph type="sldNum" sz="quarter" idx="12"/>
          </p:nvPr>
        </p:nvSpPr>
        <p:spPr/>
        <p:txBody>
          <a:bodyPr/>
          <a:lstStyle/>
          <a:p>
            <a:fld id="{0E9AFE17-2459-B149-9062-561315CCFF90}" type="slidenum">
              <a:rPr lang="en-US" smtClean="0"/>
              <a:t>75</a:t>
            </a:fld>
            <a:endParaRPr lang="en-US"/>
          </a:p>
        </p:txBody>
      </p:sp>
      <p:pic>
        <p:nvPicPr>
          <p:cNvPr id="6" name="Picture 5" descr="Text&#10;&#10;Description automatically generated">
            <a:extLst>
              <a:ext uri="{FF2B5EF4-FFF2-40B4-BE49-F238E27FC236}">
                <a16:creationId xmlns:a16="http://schemas.microsoft.com/office/drawing/2014/main" id="{AF1EDB9D-C608-BA4B-A86F-78C406D0FE61}"/>
              </a:ext>
            </a:extLst>
          </p:cNvPr>
          <p:cNvPicPr>
            <a:picLocks noChangeAspect="1"/>
          </p:cNvPicPr>
          <p:nvPr/>
        </p:nvPicPr>
        <p:blipFill>
          <a:blip r:embed="rId2"/>
          <a:stretch>
            <a:fillRect/>
          </a:stretch>
        </p:blipFill>
        <p:spPr>
          <a:xfrm>
            <a:off x="796154" y="2452301"/>
            <a:ext cx="10557646" cy="1953397"/>
          </a:xfrm>
          <a:prstGeom prst="rect">
            <a:avLst/>
          </a:prstGeom>
        </p:spPr>
      </p:pic>
    </p:spTree>
    <p:extLst>
      <p:ext uri="{BB962C8B-B14F-4D97-AF65-F5344CB8AC3E}">
        <p14:creationId xmlns:p14="http://schemas.microsoft.com/office/powerpoint/2010/main" val="39770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64A-39BA-2548-95C3-C120861708EB}"/>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10AA801F-C067-DD4B-9164-FF144B5051D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409C451-FBFD-824D-BB46-D664111719FC}"/>
              </a:ext>
            </a:extLst>
          </p:cNvPr>
          <p:cNvSpPr>
            <a:spLocks noGrp="1"/>
          </p:cNvSpPr>
          <p:nvPr>
            <p:ph type="sldNum" sz="quarter" idx="12"/>
          </p:nvPr>
        </p:nvSpPr>
        <p:spPr/>
        <p:txBody>
          <a:bodyPr/>
          <a:lstStyle/>
          <a:p>
            <a:fld id="{0E9AFE17-2459-B149-9062-561315CCFF90}" type="slidenum">
              <a:rPr lang="en-US" smtClean="0"/>
              <a:t>76</a:t>
            </a:fld>
            <a:endParaRPr lang="en-US"/>
          </a:p>
        </p:txBody>
      </p:sp>
      <p:pic>
        <p:nvPicPr>
          <p:cNvPr id="8" name="Picture 7" descr="Table&#10;&#10;Description automatically generated">
            <a:extLst>
              <a:ext uri="{FF2B5EF4-FFF2-40B4-BE49-F238E27FC236}">
                <a16:creationId xmlns:a16="http://schemas.microsoft.com/office/drawing/2014/main" id="{9E19FD30-CF7E-FE46-B584-3EFD0245F9C5}"/>
              </a:ext>
            </a:extLst>
          </p:cNvPr>
          <p:cNvPicPr>
            <a:picLocks noChangeAspect="1"/>
          </p:cNvPicPr>
          <p:nvPr/>
        </p:nvPicPr>
        <p:blipFill>
          <a:blip r:embed="rId2"/>
          <a:stretch>
            <a:fillRect/>
          </a:stretch>
        </p:blipFill>
        <p:spPr>
          <a:xfrm>
            <a:off x="2418808" y="1691480"/>
            <a:ext cx="7354383" cy="5166520"/>
          </a:xfrm>
          <a:prstGeom prst="rect">
            <a:avLst/>
          </a:prstGeom>
        </p:spPr>
      </p:pic>
    </p:spTree>
    <p:extLst>
      <p:ext uri="{BB962C8B-B14F-4D97-AF65-F5344CB8AC3E}">
        <p14:creationId xmlns:p14="http://schemas.microsoft.com/office/powerpoint/2010/main" val="2331866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B563-D1F9-DE46-B125-8BD9F95ED6E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D41B0884-EAEA-CF46-A13A-59E1B1E708F2}"/>
              </a:ext>
            </a:extLst>
          </p:cNvPr>
          <p:cNvSpPr>
            <a:spLocks noGrp="1"/>
          </p:cNvSpPr>
          <p:nvPr>
            <p:ph idx="1"/>
          </p:nvPr>
        </p:nvSpPr>
        <p:spPr>
          <a:xfrm>
            <a:off x="838200" y="2005012"/>
            <a:ext cx="5017168" cy="4351338"/>
          </a:xfrm>
        </p:spPr>
        <p:txBody>
          <a:bodyPr/>
          <a:lstStyle/>
          <a:p>
            <a:r>
              <a:rPr lang="en-US" dirty="0"/>
              <a:t>This shows us where the mislabeled points tend to be: for example, a large number of twos here are misclassified as either ones or eights.</a:t>
            </a:r>
          </a:p>
          <a:p>
            <a:endParaRPr lang="en-US" dirty="0"/>
          </a:p>
        </p:txBody>
      </p:sp>
      <p:sp>
        <p:nvSpPr>
          <p:cNvPr id="4" name="Slide Number Placeholder 3">
            <a:extLst>
              <a:ext uri="{FF2B5EF4-FFF2-40B4-BE49-F238E27FC236}">
                <a16:creationId xmlns:a16="http://schemas.microsoft.com/office/drawing/2014/main" id="{3457A6C6-DBDE-9D44-A65B-F343820A7549}"/>
              </a:ext>
            </a:extLst>
          </p:cNvPr>
          <p:cNvSpPr>
            <a:spLocks noGrp="1"/>
          </p:cNvSpPr>
          <p:nvPr>
            <p:ph type="sldNum" sz="quarter" idx="12"/>
          </p:nvPr>
        </p:nvSpPr>
        <p:spPr/>
        <p:txBody>
          <a:bodyPr/>
          <a:lstStyle/>
          <a:p>
            <a:fld id="{0E9AFE17-2459-B149-9062-561315CCFF90}" type="slidenum">
              <a:rPr lang="en-US" smtClean="0"/>
              <a:t>77</a:t>
            </a:fld>
            <a:endParaRPr lang="en-US"/>
          </a:p>
        </p:txBody>
      </p:sp>
      <p:pic>
        <p:nvPicPr>
          <p:cNvPr id="6" name="Picture 5" descr="A picture containing text&#10;&#10;Description automatically generated">
            <a:extLst>
              <a:ext uri="{FF2B5EF4-FFF2-40B4-BE49-F238E27FC236}">
                <a16:creationId xmlns:a16="http://schemas.microsoft.com/office/drawing/2014/main" id="{94D1C945-F1F7-1447-A2E7-2102370912DE}"/>
              </a:ext>
            </a:extLst>
          </p:cNvPr>
          <p:cNvPicPr>
            <a:picLocks noChangeAspect="1"/>
          </p:cNvPicPr>
          <p:nvPr/>
        </p:nvPicPr>
        <p:blipFill>
          <a:blip r:embed="rId3"/>
          <a:stretch>
            <a:fillRect/>
          </a:stretch>
        </p:blipFill>
        <p:spPr>
          <a:xfrm>
            <a:off x="5734049" y="1192145"/>
            <a:ext cx="5992729" cy="5245809"/>
          </a:xfrm>
          <a:prstGeom prst="rect">
            <a:avLst/>
          </a:prstGeom>
        </p:spPr>
      </p:pic>
    </p:spTree>
    <p:extLst>
      <p:ext uri="{BB962C8B-B14F-4D97-AF65-F5344CB8AC3E}">
        <p14:creationId xmlns:p14="http://schemas.microsoft.com/office/powerpoint/2010/main" val="2825791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D199-5E73-2248-8A03-46C05CB361E9}"/>
              </a:ext>
            </a:extLst>
          </p:cNvPr>
          <p:cNvSpPr>
            <a:spLocks noGrp="1"/>
          </p:cNvSpPr>
          <p:nvPr>
            <p:ph type="title"/>
          </p:nvPr>
        </p:nvSpPr>
        <p:spPr/>
        <p:txBody>
          <a:bodyPr/>
          <a:lstStyle/>
          <a:p>
            <a:r>
              <a:rPr lang="en-US" dirty="0"/>
              <a:t>Classification Algorithms and Comparison</a:t>
            </a:r>
          </a:p>
        </p:txBody>
      </p:sp>
      <p:sp>
        <p:nvSpPr>
          <p:cNvPr id="3" name="Content Placeholder 2">
            <a:extLst>
              <a:ext uri="{FF2B5EF4-FFF2-40B4-BE49-F238E27FC236}">
                <a16:creationId xmlns:a16="http://schemas.microsoft.com/office/drawing/2014/main" id="{9083CA3F-14F6-9B45-AB3A-2894CB4B221E}"/>
              </a:ext>
            </a:extLst>
          </p:cNvPr>
          <p:cNvSpPr>
            <a:spLocks noGrp="1"/>
          </p:cNvSpPr>
          <p:nvPr>
            <p:ph idx="1"/>
          </p:nvPr>
        </p:nvSpPr>
        <p:spPr/>
        <p:txBody>
          <a:bodyPr/>
          <a:lstStyle/>
          <a:p>
            <a:pPr fontAlgn="base"/>
            <a:r>
              <a:rPr lang="en-US" dirty="0"/>
              <a:t>Naive Bayes</a:t>
            </a:r>
          </a:p>
          <a:p>
            <a:pPr fontAlgn="base"/>
            <a:r>
              <a:rPr lang="en-US" dirty="0"/>
              <a:t>Logistic regression</a:t>
            </a:r>
          </a:p>
          <a:p>
            <a:pPr fontAlgn="base"/>
            <a:r>
              <a:rPr lang="en-US" dirty="0"/>
              <a:t>K-nearest neighbors</a:t>
            </a:r>
          </a:p>
          <a:p>
            <a:pPr fontAlgn="base"/>
            <a:r>
              <a:rPr lang="en-US" dirty="0"/>
              <a:t>(Kernel) SVM</a:t>
            </a:r>
          </a:p>
          <a:p>
            <a:pPr fontAlgn="base"/>
            <a:r>
              <a:rPr lang="en-US" dirty="0"/>
              <a:t>Decision tree</a:t>
            </a:r>
          </a:p>
          <a:p>
            <a:endParaRPr lang="en-US" dirty="0"/>
          </a:p>
        </p:txBody>
      </p:sp>
      <p:sp>
        <p:nvSpPr>
          <p:cNvPr id="4" name="Slide Number Placeholder 3">
            <a:extLst>
              <a:ext uri="{FF2B5EF4-FFF2-40B4-BE49-F238E27FC236}">
                <a16:creationId xmlns:a16="http://schemas.microsoft.com/office/drawing/2014/main" id="{5B98C80A-8757-834A-90DA-D8C94FAE1E20}"/>
              </a:ext>
            </a:extLst>
          </p:cNvPr>
          <p:cNvSpPr>
            <a:spLocks noGrp="1"/>
          </p:cNvSpPr>
          <p:nvPr>
            <p:ph type="sldNum" sz="quarter" idx="12"/>
          </p:nvPr>
        </p:nvSpPr>
        <p:spPr/>
        <p:txBody>
          <a:bodyPr/>
          <a:lstStyle/>
          <a:p>
            <a:fld id="{0E9AFE17-2459-B149-9062-561315CCFF90}" type="slidenum">
              <a:rPr lang="en-US" smtClean="0"/>
              <a:t>78</a:t>
            </a:fld>
            <a:endParaRPr lang="en-US"/>
          </a:p>
        </p:txBody>
      </p:sp>
    </p:spTree>
    <p:extLst>
      <p:ext uri="{BB962C8B-B14F-4D97-AF65-F5344CB8AC3E}">
        <p14:creationId xmlns:p14="http://schemas.microsoft.com/office/powerpoint/2010/main" val="711349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29B8-853C-094A-9401-BB779E62B2C6}"/>
              </a:ext>
            </a:extLst>
          </p:cNvPr>
          <p:cNvSpPr>
            <a:spLocks noGrp="1"/>
          </p:cNvSpPr>
          <p:nvPr>
            <p:ph type="title"/>
          </p:nvPr>
        </p:nvSpPr>
        <p:spPr/>
        <p:txBody>
          <a:bodyPr/>
          <a:lstStyle/>
          <a:p>
            <a:r>
              <a:rPr lang="en-US" dirty="0"/>
              <a:t>Naive Bayes</a:t>
            </a:r>
          </a:p>
        </p:txBody>
      </p:sp>
      <p:sp>
        <p:nvSpPr>
          <p:cNvPr id="3" name="Content Placeholder 2">
            <a:extLst>
              <a:ext uri="{FF2B5EF4-FFF2-40B4-BE49-F238E27FC236}">
                <a16:creationId xmlns:a16="http://schemas.microsoft.com/office/drawing/2014/main" id="{F3A67F46-D968-C14C-9905-CAB702212C64}"/>
              </a:ext>
            </a:extLst>
          </p:cNvPr>
          <p:cNvSpPr>
            <a:spLocks noGrp="1"/>
          </p:cNvSpPr>
          <p:nvPr>
            <p:ph idx="1"/>
          </p:nvPr>
        </p:nvSpPr>
        <p:spPr/>
        <p:txBody>
          <a:bodyPr/>
          <a:lstStyle/>
          <a:p>
            <a:r>
              <a:rPr lang="en-US" dirty="0"/>
              <a:t>Naive Bayes applies the Bayes’ theorem to calculate the probability of a data point belonging to a particular class/label.</a:t>
            </a:r>
          </a:p>
          <a:p>
            <a:r>
              <a:rPr lang="en-US" dirty="0"/>
              <a:t>Given the probability of certain related values, the formula to calculate the probability of an event </a:t>
            </a:r>
            <a:r>
              <a:rPr lang="en-US" i="1" dirty="0"/>
              <a:t>B</a:t>
            </a:r>
            <a:r>
              <a:rPr lang="en-US" dirty="0"/>
              <a:t>, given event </a:t>
            </a:r>
            <a:r>
              <a:rPr lang="en-US" i="1" dirty="0"/>
              <a:t>A</a:t>
            </a:r>
            <a:r>
              <a:rPr lang="en-US" dirty="0"/>
              <a:t> to occur is calculated: P(B|A) = (P(A|B) * P(B) / P(A))</a:t>
            </a:r>
          </a:p>
          <a:p>
            <a:r>
              <a:rPr lang="en-US" dirty="0"/>
              <a:t>This theory is considered naive, because it assumes that there is no dependency between any of the input features.</a:t>
            </a:r>
          </a:p>
          <a:p>
            <a:r>
              <a:rPr lang="en-US" dirty="0"/>
              <a:t>Naive Bayes algorithm has been proven to perform really well in certain use cases like spam filters.</a:t>
            </a:r>
          </a:p>
        </p:txBody>
      </p:sp>
      <p:sp>
        <p:nvSpPr>
          <p:cNvPr id="4" name="Slide Number Placeholder 3">
            <a:extLst>
              <a:ext uri="{FF2B5EF4-FFF2-40B4-BE49-F238E27FC236}">
                <a16:creationId xmlns:a16="http://schemas.microsoft.com/office/drawing/2014/main" id="{D5D1BC8D-DBD2-2B47-BDED-DC70FD27CA81}"/>
              </a:ext>
            </a:extLst>
          </p:cNvPr>
          <p:cNvSpPr>
            <a:spLocks noGrp="1"/>
          </p:cNvSpPr>
          <p:nvPr>
            <p:ph type="sldNum" sz="quarter" idx="12"/>
          </p:nvPr>
        </p:nvSpPr>
        <p:spPr/>
        <p:txBody>
          <a:bodyPr/>
          <a:lstStyle/>
          <a:p>
            <a:fld id="{0E9AFE17-2459-B149-9062-561315CCFF90}" type="slidenum">
              <a:rPr lang="en-US" smtClean="0"/>
              <a:t>79</a:t>
            </a:fld>
            <a:endParaRPr lang="en-US"/>
          </a:p>
        </p:txBody>
      </p:sp>
    </p:spTree>
    <p:extLst>
      <p:ext uri="{BB962C8B-B14F-4D97-AF65-F5344CB8AC3E}">
        <p14:creationId xmlns:p14="http://schemas.microsoft.com/office/powerpoint/2010/main" val="27666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F4B2-AC28-5F42-BC05-C4C65A3B1DA9}"/>
              </a:ext>
            </a:extLst>
          </p:cNvPr>
          <p:cNvSpPr>
            <a:spLocks noGrp="1"/>
          </p:cNvSpPr>
          <p:nvPr>
            <p:ph type="title"/>
          </p:nvPr>
        </p:nvSpPr>
        <p:spPr/>
        <p:txBody>
          <a:bodyPr/>
          <a:lstStyle/>
          <a:p>
            <a:r>
              <a:rPr lang="en-US" dirty="0"/>
              <a:t>Sub-setting</a:t>
            </a:r>
          </a:p>
        </p:txBody>
      </p:sp>
      <p:sp>
        <p:nvSpPr>
          <p:cNvPr id="3" name="Content Placeholder 2">
            <a:extLst>
              <a:ext uri="{FF2B5EF4-FFF2-40B4-BE49-F238E27FC236}">
                <a16:creationId xmlns:a16="http://schemas.microsoft.com/office/drawing/2014/main" id="{BF8A6636-8F6D-E142-9F1B-1EAA4FEEAFDD}"/>
              </a:ext>
            </a:extLst>
          </p:cNvPr>
          <p:cNvSpPr>
            <a:spLocks noGrp="1"/>
          </p:cNvSpPr>
          <p:nvPr>
            <p:ph idx="1"/>
          </p:nvPr>
        </p:nvSpPr>
        <p:spPr/>
        <p:txBody>
          <a:bodyPr/>
          <a:lstStyle/>
          <a:p>
            <a:r>
              <a:rPr lang="en-US" dirty="0"/>
              <a:t>Which observations in our BMI array are related to underweight people? </a:t>
            </a:r>
          </a:p>
          <a:p>
            <a:r>
              <a:rPr lang="en-US" b="1" dirty="0"/>
              <a:t>If your BMI is less than 18.5</a:t>
            </a:r>
            <a:r>
              <a:rPr lang="en-US" dirty="0"/>
              <a:t>, it falls within the underweight range.</a:t>
            </a:r>
          </a:p>
          <a:p>
            <a:r>
              <a:rPr lang="en-US" b="1" dirty="0"/>
              <a:t>If your BMI is 18.5 to 24.9</a:t>
            </a:r>
            <a:r>
              <a:rPr lang="en-US" dirty="0"/>
              <a:t>, it falls within the normal or Healthy Weight range.</a:t>
            </a:r>
          </a:p>
          <a:p>
            <a:r>
              <a:rPr lang="en-US" b="1" dirty="0"/>
              <a:t>If your BMI is 25.0 to 29.9</a:t>
            </a:r>
            <a:r>
              <a:rPr lang="en-US" dirty="0"/>
              <a:t>, it falls within the overweight range.</a:t>
            </a:r>
          </a:p>
          <a:p>
            <a:r>
              <a:rPr lang="en-US" b="1" dirty="0"/>
              <a:t>If your BMI is 30.0 or higher</a:t>
            </a:r>
            <a:r>
              <a:rPr lang="en-US" dirty="0"/>
              <a:t>, it falls within the obese range.</a:t>
            </a:r>
          </a:p>
        </p:txBody>
      </p:sp>
    </p:spTree>
    <p:extLst>
      <p:ext uri="{BB962C8B-B14F-4D97-AF65-F5344CB8AC3E}">
        <p14:creationId xmlns:p14="http://schemas.microsoft.com/office/powerpoint/2010/main" val="1498269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3521-2CCD-2E4D-B64D-42B24A26A19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7C0385E7-86CA-434F-A6FA-3ECC59B3090B}"/>
              </a:ext>
            </a:extLst>
          </p:cNvPr>
          <p:cNvSpPr>
            <a:spLocks noGrp="1"/>
          </p:cNvSpPr>
          <p:nvPr>
            <p:ph idx="1"/>
          </p:nvPr>
        </p:nvSpPr>
        <p:spPr/>
        <p:txBody>
          <a:bodyPr>
            <a:normAutofit lnSpcReduction="10000"/>
          </a:bodyPr>
          <a:lstStyle/>
          <a:p>
            <a:r>
              <a:rPr lang="en-US" dirty="0"/>
              <a:t>Logistic regression is an extension to the linear regression algorithm.</a:t>
            </a:r>
          </a:p>
          <a:p>
            <a:pPr lvl="1" fontAlgn="base"/>
            <a:r>
              <a:rPr lang="en-US" dirty="0"/>
              <a:t>Linear regression algorithm: the variable to be predicted depends on only one other variable. </a:t>
            </a:r>
          </a:p>
          <a:p>
            <a:pPr lvl="1" fontAlgn="base"/>
            <a:r>
              <a:rPr lang="en-US" dirty="0"/>
              <a:t>This is calculated by using the formula that is generally used in calculating the slope of a line.</a:t>
            </a:r>
          </a:p>
          <a:p>
            <a:pPr lvl="1" fontAlgn="base"/>
            <a:r>
              <a:rPr lang="en-US" dirty="0"/>
              <a:t>y = w</a:t>
            </a:r>
            <a:r>
              <a:rPr lang="en-US" baseline="-25000" dirty="0"/>
              <a:t>0</a:t>
            </a:r>
            <a:r>
              <a:rPr lang="en-US" dirty="0"/>
              <a:t> + w</a:t>
            </a:r>
            <a:r>
              <a:rPr lang="en-US" baseline="-25000" dirty="0"/>
              <a:t>1</a:t>
            </a:r>
            <a:r>
              <a:rPr lang="en-US" dirty="0"/>
              <a:t> * x</a:t>
            </a:r>
            <a:r>
              <a:rPr lang="en-US" baseline="-25000" dirty="0"/>
              <a:t>1</a:t>
            </a:r>
          </a:p>
          <a:p>
            <a:pPr lvl="1" fontAlgn="base"/>
            <a:r>
              <a:rPr lang="en-US" i="1" dirty="0"/>
              <a:t>y</a:t>
            </a:r>
            <a:r>
              <a:rPr lang="en-US" dirty="0"/>
              <a:t> refers to the target variable, </a:t>
            </a:r>
          </a:p>
          <a:p>
            <a:pPr lvl="1" fontAlgn="base"/>
            <a:r>
              <a:rPr lang="en-US" i="1" dirty="0"/>
              <a:t>x</a:t>
            </a:r>
            <a:r>
              <a:rPr lang="en-US" i="1" baseline="-25000" dirty="0"/>
              <a:t>1</a:t>
            </a:r>
            <a:r>
              <a:rPr lang="en-US" dirty="0"/>
              <a:t> refers to the independent variable</a:t>
            </a:r>
          </a:p>
          <a:p>
            <a:pPr lvl="1" fontAlgn="base"/>
            <a:r>
              <a:rPr lang="en-US" i="1" dirty="0"/>
              <a:t>w</a:t>
            </a:r>
            <a:r>
              <a:rPr lang="en-US" i="1" baseline="-25000" dirty="0"/>
              <a:t>1</a:t>
            </a:r>
            <a:r>
              <a:rPr lang="en-US" dirty="0"/>
              <a:t> refers to the coefficient that expresses the relationship between </a:t>
            </a:r>
            <a:r>
              <a:rPr lang="en-US" i="1" dirty="0"/>
              <a:t>y</a:t>
            </a:r>
            <a:r>
              <a:rPr lang="en-US" dirty="0"/>
              <a:t> and </a:t>
            </a:r>
            <a:r>
              <a:rPr lang="en-US" i="1" dirty="0"/>
              <a:t>x</a:t>
            </a:r>
            <a:r>
              <a:rPr lang="en-US" i="1" baseline="-25000" dirty="0"/>
              <a:t>1</a:t>
            </a:r>
            <a:r>
              <a:rPr lang="en-US" dirty="0"/>
              <a:t> and is also known as the slope. </a:t>
            </a:r>
          </a:p>
          <a:p>
            <a:pPr lvl="1" fontAlgn="base"/>
            <a:r>
              <a:rPr lang="en-US" i="1" dirty="0"/>
              <a:t>w</a:t>
            </a:r>
            <a:r>
              <a:rPr lang="en-US" i="1" baseline="-25000" dirty="0"/>
              <a:t>0</a:t>
            </a:r>
            <a:r>
              <a:rPr lang="en-US" dirty="0"/>
              <a:t> is the constant coefficient, or the intercept. It refers to the constant offset that </a:t>
            </a:r>
            <a:r>
              <a:rPr lang="en-US" i="1" dirty="0"/>
              <a:t>y</a:t>
            </a:r>
            <a:r>
              <a:rPr lang="en-US" dirty="0"/>
              <a:t> will always be with respect to the independent variables.</a:t>
            </a:r>
          </a:p>
          <a:p>
            <a:endParaRPr lang="en-US" dirty="0"/>
          </a:p>
          <a:p>
            <a:endParaRPr lang="en-US" dirty="0"/>
          </a:p>
        </p:txBody>
      </p:sp>
      <p:sp>
        <p:nvSpPr>
          <p:cNvPr id="4" name="Slide Number Placeholder 3">
            <a:extLst>
              <a:ext uri="{FF2B5EF4-FFF2-40B4-BE49-F238E27FC236}">
                <a16:creationId xmlns:a16="http://schemas.microsoft.com/office/drawing/2014/main" id="{22D62233-CDA9-2145-A3DC-37803C5D49C8}"/>
              </a:ext>
            </a:extLst>
          </p:cNvPr>
          <p:cNvSpPr>
            <a:spLocks noGrp="1"/>
          </p:cNvSpPr>
          <p:nvPr>
            <p:ph type="sldNum" sz="quarter" idx="12"/>
          </p:nvPr>
        </p:nvSpPr>
        <p:spPr/>
        <p:txBody>
          <a:bodyPr/>
          <a:lstStyle/>
          <a:p>
            <a:fld id="{0E9AFE17-2459-B149-9062-561315CCFF90}" type="slidenum">
              <a:rPr lang="en-US" smtClean="0"/>
              <a:t>80</a:t>
            </a:fld>
            <a:endParaRPr lang="en-US"/>
          </a:p>
        </p:txBody>
      </p:sp>
    </p:spTree>
    <p:extLst>
      <p:ext uri="{BB962C8B-B14F-4D97-AF65-F5344CB8AC3E}">
        <p14:creationId xmlns:p14="http://schemas.microsoft.com/office/powerpoint/2010/main" val="1807631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7D8F-B99A-E44D-BBDA-0FA343328142}"/>
              </a:ext>
            </a:extLst>
          </p:cNvPr>
          <p:cNvSpPr>
            <a:spLocks noGrp="1"/>
          </p:cNvSpPr>
          <p:nvPr>
            <p:ph type="title"/>
          </p:nvPr>
        </p:nvSpPr>
        <p:spPr/>
        <p:txBody>
          <a:bodyPr/>
          <a:lstStyle/>
          <a:p>
            <a:r>
              <a:rPr lang="en-US" dirty="0"/>
              <a:t>Logistic Regression (Cont.)</a:t>
            </a:r>
          </a:p>
        </p:txBody>
      </p:sp>
      <p:sp>
        <p:nvSpPr>
          <p:cNvPr id="3" name="Content Placeholder 2">
            <a:extLst>
              <a:ext uri="{FF2B5EF4-FFF2-40B4-BE49-F238E27FC236}">
                <a16:creationId xmlns:a16="http://schemas.microsoft.com/office/drawing/2014/main" id="{88679564-7244-134D-9402-F0D87C2BB786}"/>
              </a:ext>
            </a:extLst>
          </p:cNvPr>
          <p:cNvSpPr>
            <a:spLocks noGrp="1"/>
          </p:cNvSpPr>
          <p:nvPr>
            <p:ph idx="1"/>
          </p:nvPr>
        </p:nvSpPr>
        <p:spPr/>
        <p:txBody>
          <a:bodyPr/>
          <a:lstStyle/>
          <a:p>
            <a:r>
              <a:rPr lang="en-US" dirty="0"/>
              <a:t>In a logistic regression algorithm, instead of predicting the actual continuous value, we predict the probability of an outcome.</a:t>
            </a:r>
          </a:p>
          <a:p>
            <a:r>
              <a:rPr lang="en-US" dirty="0"/>
              <a:t>To achieve this, a </a:t>
            </a:r>
            <a:r>
              <a:rPr lang="en-US" i="1" dirty="0"/>
              <a:t>logistic function</a:t>
            </a:r>
            <a:r>
              <a:rPr lang="en-US" dirty="0"/>
              <a:t> is applied to the outcome of the linear regression. </a:t>
            </a:r>
          </a:p>
          <a:p>
            <a:r>
              <a:rPr lang="en-US" dirty="0"/>
              <a:t>This outputs a value between 0 and 1. </a:t>
            </a:r>
          </a:p>
          <a:p>
            <a:endParaRPr lang="en-US" dirty="0"/>
          </a:p>
        </p:txBody>
      </p:sp>
      <p:sp>
        <p:nvSpPr>
          <p:cNvPr id="4" name="Slide Number Placeholder 3">
            <a:extLst>
              <a:ext uri="{FF2B5EF4-FFF2-40B4-BE49-F238E27FC236}">
                <a16:creationId xmlns:a16="http://schemas.microsoft.com/office/drawing/2014/main" id="{5431AF9A-1CA9-DE4B-8AA7-BA0EF4633B3F}"/>
              </a:ext>
            </a:extLst>
          </p:cNvPr>
          <p:cNvSpPr>
            <a:spLocks noGrp="1"/>
          </p:cNvSpPr>
          <p:nvPr>
            <p:ph type="sldNum" sz="quarter" idx="12"/>
          </p:nvPr>
        </p:nvSpPr>
        <p:spPr/>
        <p:txBody>
          <a:bodyPr/>
          <a:lstStyle/>
          <a:p>
            <a:fld id="{0E9AFE17-2459-B149-9062-561315CCFF90}" type="slidenum">
              <a:rPr lang="en-US" smtClean="0"/>
              <a:t>81</a:t>
            </a:fld>
            <a:endParaRPr lang="en-US"/>
          </a:p>
        </p:txBody>
      </p:sp>
    </p:spTree>
    <p:extLst>
      <p:ext uri="{BB962C8B-B14F-4D97-AF65-F5344CB8AC3E}">
        <p14:creationId xmlns:p14="http://schemas.microsoft.com/office/powerpoint/2010/main" val="1337201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9E83-4C4A-F141-88DE-19CB80512CAE}"/>
              </a:ext>
            </a:extLst>
          </p:cNvPr>
          <p:cNvSpPr>
            <a:spLocks noGrp="1"/>
          </p:cNvSpPr>
          <p:nvPr>
            <p:ph type="title"/>
          </p:nvPr>
        </p:nvSpPr>
        <p:spPr/>
        <p:txBody>
          <a:bodyPr/>
          <a:lstStyle/>
          <a:p>
            <a:r>
              <a:rPr lang="en-US" dirty="0"/>
              <a:t>K-nearest neighbors</a:t>
            </a:r>
          </a:p>
        </p:txBody>
      </p:sp>
      <p:sp>
        <p:nvSpPr>
          <p:cNvPr id="3" name="Content Placeholder 2">
            <a:extLst>
              <a:ext uri="{FF2B5EF4-FFF2-40B4-BE49-F238E27FC236}">
                <a16:creationId xmlns:a16="http://schemas.microsoft.com/office/drawing/2014/main" id="{91DAA903-B1C3-274E-B468-3D0EE4EFD8C3}"/>
              </a:ext>
            </a:extLst>
          </p:cNvPr>
          <p:cNvSpPr>
            <a:spLocks noGrp="1"/>
          </p:cNvSpPr>
          <p:nvPr>
            <p:ph idx="1"/>
          </p:nvPr>
        </p:nvSpPr>
        <p:spPr/>
        <p:txBody>
          <a:bodyPr/>
          <a:lstStyle/>
          <a:p>
            <a:r>
              <a:rPr lang="en-US" dirty="0"/>
              <a:t>The general idea behind K-nearest neighbors (KNN) is that data points are considered to belong to the class with which it shares the most number of common points in terms of its distance. </a:t>
            </a:r>
          </a:p>
          <a:p>
            <a:r>
              <a:rPr lang="en-US" dirty="0"/>
              <a:t>K number of nearest points around the data point to be predicted are taken into consideration. </a:t>
            </a:r>
          </a:p>
          <a:p>
            <a:r>
              <a:rPr lang="en-US" dirty="0"/>
              <a:t>These K points at this time already belong to a class.</a:t>
            </a:r>
          </a:p>
          <a:p>
            <a:r>
              <a:rPr lang="en-US" dirty="0"/>
              <a:t>The data point under consideration is said to belong to the class with which the most number of points from these K points belong. </a:t>
            </a:r>
          </a:p>
          <a:p>
            <a:r>
              <a:rPr lang="en-US" dirty="0"/>
              <a:t>The most popular formula to calculate this is the Euclidean distance.</a:t>
            </a:r>
          </a:p>
        </p:txBody>
      </p:sp>
      <p:sp>
        <p:nvSpPr>
          <p:cNvPr id="4" name="Slide Number Placeholder 3">
            <a:extLst>
              <a:ext uri="{FF2B5EF4-FFF2-40B4-BE49-F238E27FC236}">
                <a16:creationId xmlns:a16="http://schemas.microsoft.com/office/drawing/2014/main" id="{E3B373DF-F6FD-F64A-9D8B-AF52E232ED2F}"/>
              </a:ext>
            </a:extLst>
          </p:cNvPr>
          <p:cNvSpPr>
            <a:spLocks noGrp="1"/>
          </p:cNvSpPr>
          <p:nvPr>
            <p:ph type="sldNum" sz="quarter" idx="12"/>
          </p:nvPr>
        </p:nvSpPr>
        <p:spPr/>
        <p:txBody>
          <a:bodyPr/>
          <a:lstStyle/>
          <a:p>
            <a:fld id="{0E9AFE17-2459-B149-9062-561315CCFF90}" type="slidenum">
              <a:rPr lang="en-US" smtClean="0"/>
              <a:t>82</a:t>
            </a:fld>
            <a:endParaRPr lang="en-US"/>
          </a:p>
        </p:txBody>
      </p:sp>
    </p:spTree>
    <p:extLst>
      <p:ext uri="{BB962C8B-B14F-4D97-AF65-F5344CB8AC3E}">
        <p14:creationId xmlns:p14="http://schemas.microsoft.com/office/powerpoint/2010/main" val="3082327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1FA9-C93C-0740-91CB-7B0937DD2746}"/>
              </a:ext>
            </a:extLst>
          </p:cNvPr>
          <p:cNvSpPr>
            <a:spLocks noGrp="1"/>
          </p:cNvSpPr>
          <p:nvPr>
            <p:ph type="title"/>
          </p:nvPr>
        </p:nvSpPr>
        <p:spPr/>
        <p:txBody>
          <a:bodyPr/>
          <a:lstStyle/>
          <a:p>
            <a:r>
              <a:rPr lang="en-US" dirty="0"/>
              <a:t>Support Vector Machines</a:t>
            </a:r>
          </a:p>
        </p:txBody>
      </p:sp>
      <p:sp>
        <p:nvSpPr>
          <p:cNvPr id="3" name="Content Placeholder 2">
            <a:extLst>
              <a:ext uri="{FF2B5EF4-FFF2-40B4-BE49-F238E27FC236}">
                <a16:creationId xmlns:a16="http://schemas.microsoft.com/office/drawing/2014/main" id="{EEF5602A-52AA-7245-9914-9062C2F52EA8}"/>
              </a:ext>
            </a:extLst>
          </p:cNvPr>
          <p:cNvSpPr>
            <a:spLocks noGrp="1"/>
          </p:cNvSpPr>
          <p:nvPr>
            <p:ph idx="1"/>
          </p:nvPr>
        </p:nvSpPr>
        <p:spPr/>
        <p:txBody>
          <a:bodyPr/>
          <a:lstStyle/>
          <a:p>
            <a:r>
              <a:rPr lang="en-US" dirty="0"/>
              <a:t>Support Vector Machines (SVM) output an optimal line of separation between the classes, based on the training data entered as input.</a:t>
            </a:r>
          </a:p>
          <a:p>
            <a:r>
              <a:rPr lang="en-US" dirty="0"/>
              <a:t>This line of separation is called a hyperplane in a </a:t>
            </a:r>
            <a:r>
              <a:rPr lang="en-US" dirty="0">
                <a:solidFill>
                  <a:srgbClr val="C00000"/>
                </a:solidFill>
              </a:rPr>
              <a:t>multi-dimensional</a:t>
            </a:r>
            <a:r>
              <a:rPr lang="en-US" dirty="0"/>
              <a:t> environment. </a:t>
            </a:r>
          </a:p>
          <a:p>
            <a:r>
              <a:rPr lang="en-US" dirty="0"/>
              <a:t>After the model is constructed with this hyperplane, any new point to be predicted checks to see which side of the hyperplane this values lies in.</a:t>
            </a:r>
          </a:p>
          <a:p>
            <a:endParaRPr lang="en-US" dirty="0"/>
          </a:p>
        </p:txBody>
      </p:sp>
      <p:sp>
        <p:nvSpPr>
          <p:cNvPr id="4" name="Slide Number Placeholder 3">
            <a:extLst>
              <a:ext uri="{FF2B5EF4-FFF2-40B4-BE49-F238E27FC236}">
                <a16:creationId xmlns:a16="http://schemas.microsoft.com/office/drawing/2014/main" id="{4B74B9AC-84A9-AB43-BD9F-6CC9C8807B3C}"/>
              </a:ext>
            </a:extLst>
          </p:cNvPr>
          <p:cNvSpPr>
            <a:spLocks noGrp="1"/>
          </p:cNvSpPr>
          <p:nvPr>
            <p:ph type="sldNum" sz="quarter" idx="12"/>
          </p:nvPr>
        </p:nvSpPr>
        <p:spPr/>
        <p:txBody>
          <a:bodyPr/>
          <a:lstStyle/>
          <a:p>
            <a:fld id="{0E9AFE17-2459-B149-9062-561315CCFF90}" type="slidenum">
              <a:rPr lang="en-US" smtClean="0"/>
              <a:t>83</a:t>
            </a:fld>
            <a:endParaRPr lang="en-US"/>
          </a:p>
        </p:txBody>
      </p:sp>
    </p:spTree>
    <p:extLst>
      <p:ext uri="{BB962C8B-B14F-4D97-AF65-F5344CB8AC3E}">
        <p14:creationId xmlns:p14="http://schemas.microsoft.com/office/powerpoint/2010/main" val="3325446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4ACA-18B4-8846-BEBC-0F789C9C7763}"/>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6E521013-A937-5E48-9045-901EC2D410E4}"/>
              </a:ext>
            </a:extLst>
          </p:cNvPr>
          <p:cNvSpPr>
            <a:spLocks noGrp="1"/>
          </p:cNvSpPr>
          <p:nvPr>
            <p:ph idx="1"/>
          </p:nvPr>
        </p:nvSpPr>
        <p:spPr/>
        <p:txBody>
          <a:bodyPr>
            <a:normAutofit lnSpcReduction="10000"/>
          </a:bodyPr>
          <a:lstStyle/>
          <a:p>
            <a:r>
              <a:rPr lang="en-US" dirty="0"/>
              <a:t>Decision tree-based models use training data to derive rules that are used to predict an output.</a:t>
            </a:r>
          </a:p>
          <a:p>
            <a:r>
              <a:rPr lang="en-US" dirty="0"/>
              <a:t>For example, assume that the problem statement was to identify if a person can play tennis today. </a:t>
            </a:r>
          </a:p>
          <a:p>
            <a:r>
              <a:rPr lang="en-US" dirty="0"/>
              <a:t>Depending on the values from the training data, the model forms a decision tree.</a:t>
            </a:r>
          </a:p>
          <a:p>
            <a:pPr lvl="1" fontAlgn="base"/>
            <a:r>
              <a:rPr lang="en-US" dirty="0"/>
              <a:t>First check the outlook column. If it’s overcast, you definitely never go.</a:t>
            </a:r>
          </a:p>
          <a:p>
            <a:pPr lvl="1" fontAlgn="base"/>
            <a:r>
              <a:rPr lang="en-US" dirty="0"/>
              <a:t>But if it’s sunny and humid, then you don’t go.</a:t>
            </a:r>
          </a:p>
          <a:p>
            <a:pPr lvl="1" fontAlgn="base"/>
            <a:r>
              <a:rPr lang="en-US" dirty="0"/>
              <a:t>If it’s sunny and normal, you go.</a:t>
            </a:r>
          </a:p>
          <a:p>
            <a:pPr lvl="1" fontAlgn="base"/>
            <a:r>
              <a:rPr lang="en-US" dirty="0"/>
              <a:t>If it’s rainy and windy, you don’t go.</a:t>
            </a:r>
          </a:p>
          <a:p>
            <a:pPr lvl="1" fontAlgn="base"/>
            <a:r>
              <a:rPr lang="en-US" dirty="0"/>
              <a:t>And if it’s rainy and not windy, you go.</a:t>
            </a:r>
          </a:p>
          <a:p>
            <a:endParaRPr lang="en-US" dirty="0"/>
          </a:p>
        </p:txBody>
      </p:sp>
      <p:sp>
        <p:nvSpPr>
          <p:cNvPr id="4" name="Slide Number Placeholder 3">
            <a:extLst>
              <a:ext uri="{FF2B5EF4-FFF2-40B4-BE49-F238E27FC236}">
                <a16:creationId xmlns:a16="http://schemas.microsoft.com/office/drawing/2014/main" id="{DA25FADC-599C-E044-9F4C-8331C8E041D2}"/>
              </a:ext>
            </a:extLst>
          </p:cNvPr>
          <p:cNvSpPr>
            <a:spLocks noGrp="1"/>
          </p:cNvSpPr>
          <p:nvPr>
            <p:ph type="sldNum" sz="quarter" idx="12"/>
          </p:nvPr>
        </p:nvSpPr>
        <p:spPr/>
        <p:txBody>
          <a:bodyPr/>
          <a:lstStyle/>
          <a:p>
            <a:fld id="{0E9AFE17-2459-B149-9062-561315CCFF90}" type="slidenum">
              <a:rPr lang="en-US" smtClean="0"/>
              <a:t>84</a:t>
            </a:fld>
            <a:endParaRPr lang="en-US"/>
          </a:p>
        </p:txBody>
      </p:sp>
    </p:spTree>
    <p:extLst>
      <p:ext uri="{BB962C8B-B14F-4D97-AF65-F5344CB8AC3E}">
        <p14:creationId xmlns:p14="http://schemas.microsoft.com/office/powerpoint/2010/main" val="2413688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22C3-FD3D-4E49-B3DC-A57BDDFBCD1F}"/>
              </a:ext>
            </a:extLst>
          </p:cNvPr>
          <p:cNvSpPr>
            <a:spLocks noGrp="1"/>
          </p:cNvSpPr>
          <p:nvPr>
            <p:ph type="title"/>
          </p:nvPr>
        </p:nvSpPr>
        <p:spPr/>
        <p:txBody>
          <a:bodyPr/>
          <a:lstStyle/>
          <a:p>
            <a:r>
              <a:rPr lang="en-US" dirty="0"/>
              <a:t>Iris Data – Logistic Regression Model</a:t>
            </a:r>
          </a:p>
        </p:txBody>
      </p:sp>
      <p:sp>
        <p:nvSpPr>
          <p:cNvPr id="3" name="Content Placeholder 2">
            <a:extLst>
              <a:ext uri="{FF2B5EF4-FFF2-40B4-BE49-F238E27FC236}">
                <a16:creationId xmlns:a16="http://schemas.microsoft.com/office/drawing/2014/main" id="{A7A5199C-C524-5B4B-B366-1D557CEDB5B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6EBC82-38B0-B448-95B6-8A6920A9D00D}"/>
              </a:ext>
            </a:extLst>
          </p:cNvPr>
          <p:cNvSpPr>
            <a:spLocks noGrp="1"/>
          </p:cNvSpPr>
          <p:nvPr>
            <p:ph type="sldNum" sz="quarter" idx="12"/>
          </p:nvPr>
        </p:nvSpPr>
        <p:spPr/>
        <p:txBody>
          <a:bodyPr/>
          <a:lstStyle/>
          <a:p>
            <a:fld id="{0E9AFE17-2459-B149-9062-561315CCFF90}" type="slidenum">
              <a:rPr lang="en-US" smtClean="0"/>
              <a:t>85</a:t>
            </a:fld>
            <a:endParaRPr lang="en-US"/>
          </a:p>
        </p:txBody>
      </p:sp>
      <p:pic>
        <p:nvPicPr>
          <p:cNvPr id="6" name="Picture 5" descr="Table&#10;&#10;Description automatically generated">
            <a:extLst>
              <a:ext uri="{FF2B5EF4-FFF2-40B4-BE49-F238E27FC236}">
                <a16:creationId xmlns:a16="http://schemas.microsoft.com/office/drawing/2014/main" id="{B9021EBE-726C-094F-9DB9-61EF5B0348DD}"/>
              </a:ext>
            </a:extLst>
          </p:cNvPr>
          <p:cNvPicPr>
            <a:picLocks noChangeAspect="1"/>
          </p:cNvPicPr>
          <p:nvPr/>
        </p:nvPicPr>
        <p:blipFill>
          <a:blip r:embed="rId3"/>
          <a:stretch>
            <a:fillRect/>
          </a:stretch>
        </p:blipFill>
        <p:spPr>
          <a:xfrm>
            <a:off x="1740570" y="1704445"/>
            <a:ext cx="7499684" cy="5017030"/>
          </a:xfrm>
          <a:prstGeom prst="rect">
            <a:avLst/>
          </a:prstGeom>
        </p:spPr>
      </p:pic>
    </p:spTree>
    <p:extLst>
      <p:ext uri="{BB962C8B-B14F-4D97-AF65-F5344CB8AC3E}">
        <p14:creationId xmlns:p14="http://schemas.microsoft.com/office/powerpoint/2010/main" val="21208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644D-B771-FF42-B55E-F841936E3EC6}"/>
              </a:ext>
            </a:extLst>
          </p:cNvPr>
          <p:cNvSpPr>
            <a:spLocks noGrp="1"/>
          </p:cNvSpPr>
          <p:nvPr>
            <p:ph type="title"/>
          </p:nvPr>
        </p:nvSpPr>
        <p:spPr/>
        <p:txBody>
          <a:bodyPr/>
          <a:lstStyle/>
          <a:p>
            <a:r>
              <a:rPr lang="en-US" dirty="0"/>
              <a:t>Iris Data – K-nearest neighbors</a:t>
            </a:r>
          </a:p>
        </p:txBody>
      </p:sp>
      <p:sp>
        <p:nvSpPr>
          <p:cNvPr id="3" name="Content Placeholder 2">
            <a:extLst>
              <a:ext uri="{FF2B5EF4-FFF2-40B4-BE49-F238E27FC236}">
                <a16:creationId xmlns:a16="http://schemas.microsoft.com/office/drawing/2014/main" id="{562A0052-3489-9E48-B103-B6E50B16B61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6B25595-F7BF-7D41-8E18-855B5D5F3DA9}"/>
              </a:ext>
            </a:extLst>
          </p:cNvPr>
          <p:cNvSpPr>
            <a:spLocks noGrp="1"/>
          </p:cNvSpPr>
          <p:nvPr>
            <p:ph type="sldNum" sz="quarter" idx="12"/>
          </p:nvPr>
        </p:nvSpPr>
        <p:spPr/>
        <p:txBody>
          <a:bodyPr/>
          <a:lstStyle/>
          <a:p>
            <a:fld id="{0E9AFE17-2459-B149-9062-561315CCFF90}" type="slidenum">
              <a:rPr lang="en-US" smtClean="0"/>
              <a:t>86</a:t>
            </a:fld>
            <a:endParaRPr lang="en-US"/>
          </a:p>
        </p:txBody>
      </p:sp>
      <p:pic>
        <p:nvPicPr>
          <p:cNvPr id="6" name="Picture 5" descr="Table&#10;&#10;Description automatically generated">
            <a:extLst>
              <a:ext uri="{FF2B5EF4-FFF2-40B4-BE49-F238E27FC236}">
                <a16:creationId xmlns:a16="http://schemas.microsoft.com/office/drawing/2014/main" id="{9806DE9C-1166-6941-9BC0-A033515AD87F}"/>
              </a:ext>
            </a:extLst>
          </p:cNvPr>
          <p:cNvPicPr>
            <a:picLocks noChangeAspect="1"/>
          </p:cNvPicPr>
          <p:nvPr/>
        </p:nvPicPr>
        <p:blipFill>
          <a:blip r:embed="rId2"/>
          <a:stretch>
            <a:fillRect/>
          </a:stretch>
        </p:blipFill>
        <p:spPr>
          <a:xfrm>
            <a:off x="3007894" y="1650510"/>
            <a:ext cx="6176211" cy="5060341"/>
          </a:xfrm>
          <a:prstGeom prst="rect">
            <a:avLst/>
          </a:prstGeom>
        </p:spPr>
      </p:pic>
    </p:spTree>
    <p:extLst>
      <p:ext uri="{BB962C8B-B14F-4D97-AF65-F5344CB8AC3E}">
        <p14:creationId xmlns:p14="http://schemas.microsoft.com/office/powerpoint/2010/main" val="4078751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8606-1C0A-074B-860D-47D30BF4ABD5}"/>
              </a:ext>
            </a:extLst>
          </p:cNvPr>
          <p:cNvSpPr>
            <a:spLocks noGrp="1"/>
          </p:cNvSpPr>
          <p:nvPr>
            <p:ph type="title"/>
          </p:nvPr>
        </p:nvSpPr>
        <p:spPr/>
        <p:txBody>
          <a:bodyPr/>
          <a:lstStyle/>
          <a:p>
            <a:r>
              <a:rPr lang="en-US" dirty="0"/>
              <a:t>Iris Data – Decision Tree</a:t>
            </a:r>
          </a:p>
        </p:txBody>
      </p:sp>
      <p:sp>
        <p:nvSpPr>
          <p:cNvPr id="3" name="Content Placeholder 2">
            <a:extLst>
              <a:ext uri="{FF2B5EF4-FFF2-40B4-BE49-F238E27FC236}">
                <a16:creationId xmlns:a16="http://schemas.microsoft.com/office/drawing/2014/main" id="{78A474A9-E4CA-7440-80C7-DB12FB4CC0F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C4D4C06-993A-644D-B88E-06CC95C1A8BE}"/>
              </a:ext>
            </a:extLst>
          </p:cNvPr>
          <p:cNvSpPr>
            <a:spLocks noGrp="1"/>
          </p:cNvSpPr>
          <p:nvPr>
            <p:ph type="sldNum" sz="quarter" idx="12"/>
          </p:nvPr>
        </p:nvSpPr>
        <p:spPr/>
        <p:txBody>
          <a:bodyPr/>
          <a:lstStyle/>
          <a:p>
            <a:fld id="{0E9AFE17-2459-B149-9062-561315CCFF90}" type="slidenum">
              <a:rPr lang="en-US" smtClean="0"/>
              <a:t>87</a:t>
            </a:fld>
            <a:endParaRPr lang="en-US"/>
          </a:p>
        </p:txBody>
      </p:sp>
      <p:pic>
        <p:nvPicPr>
          <p:cNvPr id="8" name="Picture 7" descr="A picture containing text, receipt, screenshot&#10;&#10;Description automatically generated">
            <a:extLst>
              <a:ext uri="{FF2B5EF4-FFF2-40B4-BE49-F238E27FC236}">
                <a16:creationId xmlns:a16="http://schemas.microsoft.com/office/drawing/2014/main" id="{102B7410-36EF-5946-BBEB-127792CD5178}"/>
              </a:ext>
            </a:extLst>
          </p:cNvPr>
          <p:cNvPicPr>
            <a:picLocks noChangeAspect="1"/>
          </p:cNvPicPr>
          <p:nvPr/>
        </p:nvPicPr>
        <p:blipFill>
          <a:blip r:embed="rId3"/>
          <a:stretch>
            <a:fillRect/>
          </a:stretch>
        </p:blipFill>
        <p:spPr>
          <a:xfrm>
            <a:off x="3226541" y="1825625"/>
            <a:ext cx="6201410" cy="4895850"/>
          </a:xfrm>
          <a:prstGeom prst="rect">
            <a:avLst/>
          </a:prstGeom>
        </p:spPr>
      </p:pic>
    </p:spTree>
    <p:extLst>
      <p:ext uri="{BB962C8B-B14F-4D97-AF65-F5344CB8AC3E}">
        <p14:creationId xmlns:p14="http://schemas.microsoft.com/office/powerpoint/2010/main" val="849518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A9D-B64B-B749-9AE0-524484B88BFB}"/>
              </a:ext>
            </a:extLst>
          </p:cNvPr>
          <p:cNvSpPr>
            <a:spLocks noGrp="1"/>
          </p:cNvSpPr>
          <p:nvPr>
            <p:ph type="title"/>
          </p:nvPr>
        </p:nvSpPr>
        <p:spPr/>
        <p:txBody>
          <a:bodyPr/>
          <a:lstStyle/>
          <a:p>
            <a:r>
              <a:rPr lang="en-US" dirty="0"/>
              <a:t>Iris Data – Support Vector Machine (SVM)</a:t>
            </a:r>
          </a:p>
        </p:txBody>
      </p:sp>
      <p:sp>
        <p:nvSpPr>
          <p:cNvPr id="3" name="Content Placeholder 2">
            <a:extLst>
              <a:ext uri="{FF2B5EF4-FFF2-40B4-BE49-F238E27FC236}">
                <a16:creationId xmlns:a16="http://schemas.microsoft.com/office/drawing/2014/main" id="{68DB23F7-D21F-C947-8937-803321495D4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A54F94B-6E58-6F44-B448-C5EE674654AF}"/>
              </a:ext>
            </a:extLst>
          </p:cNvPr>
          <p:cNvSpPr>
            <a:spLocks noGrp="1"/>
          </p:cNvSpPr>
          <p:nvPr>
            <p:ph type="sldNum" sz="quarter" idx="12"/>
          </p:nvPr>
        </p:nvSpPr>
        <p:spPr/>
        <p:txBody>
          <a:bodyPr/>
          <a:lstStyle/>
          <a:p>
            <a:fld id="{0E9AFE17-2459-B149-9062-561315CCFF90}" type="slidenum">
              <a:rPr lang="en-US" smtClean="0"/>
              <a:t>88</a:t>
            </a:fld>
            <a:endParaRPr lang="en-US"/>
          </a:p>
        </p:txBody>
      </p:sp>
      <p:pic>
        <p:nvPicPr>
          <p:cNvPr id="6" name="Picture 5" descr="Table&#10;&#10;Description automatically generated">
            <a:extLst>
              <a:ext uri="{FF2B5EF4-FFF2-40B4-BE49-F238E27FC236}">
                <a16:creationId xmlns:a16="http://schemas.microsoft.com/office/drawing/2014/main" id="{45448D2D-9817-C34E-8B9F-3629C05ADD40}"/>
              </a:ext>
            </a:extLst>
          </p:cNvPr>
          <p:cNvPicPr>
            <a:picLocks noChangeAspect="1"/>
          </p:cNvPicPr>
          <p:nvPr/>
        </p:nvPicPr>
        <p:blipFill>
          <a:blip r:embed="rId3"/>
          <a:stretch>
            <a:fillRect/>
          </a:stretch>
        </p:blipFill>
        <p:spPr>
          <a:xfrm>
            <a:off x="2422360" y="1606147"/>
            <a:ext cx="6031830" cy="5251853"/>
          </a:xfrm>
          <a:prstGeom prst="rect">
            <a:avLst/>
          </a:prstGeom>
        </p:spPr>
      </p:pic>
    </p:spTree>
    <p:extLst>
      <p:ext uri="{BB962C8B-B14F-4D97-AF65-F5344CB8AC3E}">
        <p14:creationId xmlns:p14="http://schemas.microsoft.com/office/powerpoint/2010/main" val="2876516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692B-96B7-BA48-B925-6DF59E6E2C81}"/>
              </a:ext>
            </a:extLst>
          </p:cNvPr>
          <p:cNvSpPr>
            <a:spLocks noGrp="1"/>
          </p:cNvSpPr>
          <p:nvPr>
            <p:ph type="title"/>
          </p:nvPr>
        </p:nvSpPr>
        <p:spPr>
          <a:xfrm>
            <a:off x="838200" y="641986"/>
            <a:ext cx="10515600" cy="1100318"/>
          </a:xfrm>
        </p:spPr>
        <p:txBody>
          <a:bodyPr anchor="ctr">
            <a:normAutofit fontScale="90000"/>
          </a:bodyPr>
          <a:lstStyle/>
          <a:p>
            <a:r>
              <a:rPr lang="en-US" b="1" dirty="0"/>
              <a:t>Classification Model: Distinguish between Different Types of Fruits</a:t>
            </a:r>
            <a:endParaRPr lang="en-US" dirty="0"/>
          </a:p>
        </p:txBody>
      </p:sp>
      <p:pic>
        <p:nvPicPr>
          <p:cNvPr id="7170" name="Picture 2">
            <a:extLst>
              <a:ext uri="{FF2B5EF4-FFF2-40B4-BE49-F238E27FC236}">
                <a16:creationId xmlns:a16="http://schemas.microsoft.com/office/drawing/2014/main" id="{39BB5CBF-2211-224F-AB4F-71E0D607F74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983" b="31844"/>
          <a:stretch/>
        </p:blipFill>
        <p:spPr bwMode="auto">
          <a:xfrm>
            <a:off x="838200" y="2005012"/>
            <a:ext cx="10515600" cy="4351338"/>
          </a:xfrm>
          <a:prstGeom prst="rect">
            <a:avLst/>
          </a:prstGeom>
          <a:solidFill>
            <a:srgbClr val="FFFFFF"/>
          </a:solidFill>
        </p:spPr>
      </p:pic>
      <p:sp>
        <p:nvSpPr>
          <p:cNvPr id="4" name="Slide Number Placeholder 3">
            <a:extLst>
              <a:ext uri="{FF2B5EF4-FFF2-40B4-BE49-F238E27FC236}">
                <a16:creationId xmlns:a16="http://schemas.microsoft.com/office/drawing/2014/main" id="{7A3B1F39-6DB8-F04B-9E01-F28F4D36429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E9AFE17-2459-B149-9062-561315CCFF90}" type="slidenum">
              <a:rPr lang="en-US" smtClean="0"/>
              <a:pPr>
                <a:spcAft>
                  <a:spcPts val="600"/>
                </a:spcAft>
              </a:pPr>
              <a:t>89</a:t>
            </a:fld>
            <a:endParaRPr lang="en-US"/>
          </a:p>
        </p:txBody>
      </p:sp>
    </p:spTree>
    <p:extLst>
      <p:ext uri="{BB962C8B-B14F-4D97-AF65-F5344CB8AC3E}">
        <p14:creationId xmlns:p14="http://schemas.microsoft.com/office/powerpoint/2010/main" val="408635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D7CF-745B-F649-8106-9B2C0D5CBCF1}"/>
              </a:ext>
            </a:extLst>
          </p:cNvPr>
          <p:cNvSpPr>
            <a:spLocks noGrp="1"/>
          </p:cNvSpPr>
          <p:nvPr>
            <p:ph type="title"/>
          </p:nvPr>
        </p:nvSpPr>
        <p:spPr/>
        <p:txBody>
          <a:bodyPr/>
          <a:lstStyle/>
          <a:p>
            <a:r>
              <a:rPr lang="en-US" dirty="0"/>
              <a:t>Sub-setting Example Code</a:t>
            </a:r>
          </a:p>
        </p:txBody>
      </p:sp>
      <p:sp>
        <p:nvSpPr>
          <p:cNvPr id="3" name="Content Placeholder 2">
            <a:extLst>
              <a:ext uri="{FF2B5EF4-FFF2-40B4-BE49-F238E27FC236}">
                <a16:creationId xmlns:a16="http://schemas.microsoft.com/office/drawing/2014/main" id="{A4B921A7-4786-E247-947C-4416DBE89E8F}"/>
              </a:ext>
            </a:extLst>
          </p:cNvPr>
          <p:cNvSpPr>
            <a:spLocks noGrp="1"/>
          </p:cNvSpPr>
          <p:nvPr>
            <p:ph idx="1"/>
          </p:nvPr>
        </p:nvSpPr>
        <p:spPr/>
        <p:txBody>
          <a:bodyPr>
            <a:normAutofit fontScale="70000" lnSpcReduction="2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a:t>import </a:t>
            </a:r>
            <a:r>
              <a:rPr lang="en-US" dirty="0" err="1"/>
              <a:t>numpy</a:t>
            </a:r>
            <a:r>
              <a:rPr lang="en-US" dirty="0"/>
              <a:t> as np</a:t>
            </a:r>
          </a:p>
          <a:p>
            <a:pPr marL="0" indent="0">
              <a:buNone/>
            </a:pPr>
            <a:br>
              <a:rPr lang="en-US" dirty="0"/>
            </a:br>
            <a:r>
              <a:rPr lang="en-US" dirty="0" err="1"/>
              <a:t>np_height</a:t>
            </a:r>
            <a:r>
              <a:rPr lang="en-US" dirty="0"/>
              <a:t> = </a:t>
            </a:r>
            <a:r>
              <a:rPr lang="en-US" dirty="0" err="1"/>
              <a:t>np.array</a:t>
            </a:r>
            <a:r>
              <a:rPr lang="en-US" dirty="0"/>
              <a:t>(height)</a:t>
            </a:r>
          </a:p>
          <a:p>
            <a:pPr marL="0" indent="0">
              <a:buNone/>
            </a:pPr>
            <a:r>
              <a:rPr lang="en-US" dirty="0" err="1"/>
              <a:t>np_weight</a:t>
            </a:r>
            <a:r>
              <a:rPr lang="en-US" dirty="0"/>
              <a:t> = </a:t>
            </a:r>
            <a:r>
              <a:rPr lang="en-US" dirty="0" err="1"/>
              <a:t>np.array</a:t>
            </a:r>
            <a:r>
              <a:rPr lang="en-US" dirty="0"/>
              <a:t>(weight)</a:t>
            </a:r>
          </a:p>
          <a:p>
            <a:pPr marL="0" indent="0">
              <a:buNone/>
            </a:pPr>
            <a:br>
              <a:rPr lang="en-US" dirty="0"/>
            </a:br>
            <a:r>
              <a:rPr lang="en-US" dirty="0" err="1"/>
              <a:t>bmi</a:t>
            </a:r>
            <a:r>
              <a:rPr lang="en-US" dirty="0"/>
              <a:t> = </a:t>
            </a:r>
            <a:r>
              <a:rPr lang="en-US" dirty="0" err="1"/>
              <a:t>np_weight</a:t>
            </a:r>
            <a:r>
              <a:rPr lang="en-US" dirty="0"/>
              <a:t> / </a:t>
            </a:r>
            <a:r>
              <a:rPr lang="en-US" dirty="0" err="1"/>
              <a:t>np_height</a:t>
            </a:r>
            <a:r>
              <a:rPr lang="en-US" dirty="0"/>
              <a:t> ** 2</a:t>
            </a:r>
          </a:p>
          <a:p>
            <a:pPr marL="0" indent="0">
              <a:buNone/>
            </a:pPr>
            <a:br>
              <a:rPr lang="en-US" dirty="0"/>
            </a:br>
            <a:r>
              <a:rPr lang="en-US" dirty="0"/>
              <a:t>print(</a:t>
            </a:r>
            <a:r>
              <a:rPr lang="en-US" dirty="0" err="1"/>
              <a:t>bmi</a:t>
            </a:r>
            <a:r>
              <a:rPr lang="en-US" dirty="0"/>
              <a:t>)</a:t>
            </a:r>
          </a:p>
          <a:p>
            <a:pPr marL="0" indent="0">
              <a:buNone/>
            </a:pPr>
            <a:br>
              <a:rPr lang="en-US" dirty="0"/>
            </a:br>
            <a:r>
              <a:rPr lang="en-US" dirty="0"/>
              <a:t>print (</a:t>
            </a:r>
            <a:r>
              <a:rPr lang="en-US" dirty="0" err="1"/>
              <a:t>bmi</a:t>
            </a:r>
            <a:r>
              <a:rPr lang="en-US" dirty="0"/>
              <a:t>[</a:t>
            </a:r>
            <a:r>
              <a:rPr lang="en-US" dirty="0" err="1"/>
              <a:t>bmi</a:t>
            </a:r>
            <a:r>
              <a:rPr lang="en-US" dirty="0"/>
              <a:t> &lt; 25])</a:t>
            </a:r>
          </a:p>
          <a:p>
            <a:pPr marL="0" indent="0">
              <a:buNone/>
            </a:pPr>
            <a:r>
              <a:rPr lang="en-US" dirty="0"/>
              <a:t>print (</a:t>
            </a:r>
            <a:r>
              <a:rPr lang="en-US" dirty="0" err="1"/>
              <a:t>bmi</a:t>
            </a:r>
            <a:r>
              <a:rPr lang="en-US" dirty="0"/>
              <a:t>[( </a:t>
            </a:r>
            <a:r>
              <a:rPr lang="en-US" dirty="0" err="1"/>
              <a:t>bmi</a:t>
            </a:r>
            <a:r>
              <a:rPr lang="en-US" dirty="0"/>
              <a:t> &gt; 18.5) &amp; (</a:t>
            </a:r>
            <a:r>
              <a:rPr lang="en-US" dirty="0" err="1"/>
              <a:t>bmi</a:t>
            </a:r>
            <a:r>
              <a:rPr lang="en-US" dirty="0"/>
              <a:t> &lt;24.9)])</a:t>
            </a:r>
          </a:p>
          <a:p>
            <a:endParaRPr lang="en-US" dirty="0"/>
          </a:p>
        </p:txBody>
      </p:sp>
    </p:spTree>
    <p:extLst>
      <p:ext uri="{BB962C8B-B14F-4D97-AF65-F5344CB8AC3E}">
        <p14:creationId xmlns:p14="http://schemas.microsoft.com/office/powerpoint/2010/main" val="3465669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158-969F-9B4A-90DA-74D972C1AD86}"/>
              </a:ext>
            </a:extLst>
          </p:cNvPr>
          <p:cNvSpPr>
            <a:spLocks noGrp="1"/>
          </p:cNvSpPr>
          <p:nvPr>
            <p:ph type="title"/>
          </p:nvPr>
        </p:nvSpPr>
        <p:spPr/>
        <p:txBody>
          <a:bodyPr/>
          <a:lstStyle/>
          <a:p>
            <a:r>
              <a:rPr lang="en-US" dirty="0"/>
              <a:t>Fruits Data</a:t>
            </a:r>
          </a:p>
        </p:txBody>
      </p:sp>
      <p:sp>
        <p:nvSpPr>
          <p:cNvPr id="3" name="Content Placeholder 2">
            <a:extLst>
              <a:ext uri="{FF2B5EF4-FFF2-40B4-BE49-F238E27FC236}">
                <a16:creationId xmlns:a16="http://schemas.microsoft.com/office/drawing/2014/main" id="{BC742BED-898C-E048-A059-7428194FE815}"/>
              </a:ext>
            </a:extLst>
          </p:cNvPr>
          <p:cNvSpPr>
            <a:spLocks noGrp="1"/>
          </p:cNvSpPr>
          <p:nvPr>
            <p:ph idx="1"/>
          </p:nvPr>
        </p:nvSpPr>
        <p:spPr/>
        <p:txBody>
          <a:bodyPr/>
          <a:lstStyle/>
          <a:p>
            <a:r>
              <a:rPr lang="en-US" dirty="0"/>
              <a:t>The fruits dataset was created by </a:t>
            </a:r>
            <a:r>
              <a:rPr lang="en-US" u="sng" dirty="0">
                <a:hlinkClick r:id="rId3"/>
              </a:rPr>
              <a:t>Dr. Iain Murray</a:t>
            </a:r>
            <a:r>
              <a:rPr lang="en-US" dirty="0"/>
              <a:t> from University of Edinburgh. He bought a few dozen oranges, lemons and apples of different varieties, and recorded their measurements in a table. And then the professors at University of Michigan formatted the fruits data slightly and it </a:t>
            </a:r>
            <a:r>
              <a:rPr lang="en-US" dirty="0">
                <a:solidFill>
                  <a:srgbClr val="FF0000"/>
                </a:solidFill>
              </a:rPr>
              <a:t>can be downloaded from </a:t>
            </a:r>
            <a:r>
              <a:rPr lang="en-US" u="sng" dirty="0">
                <a:solidFill>
                  <a:srgbClr val="FF0000"/>
                </a:solidFill>
                <a:hlinkClick r:id="rId4">
                  <a:extLst>
                    <a:ext uri="{A12FA001-AC4F-418D-AE19-62706E023703}">
                      <ahyp:hlinkClr xmlns:ahyp="http://schemas.microsoft.com/office/drawing/2018/hyperlinkcolor" val="tx"/>
                    </a:ext>
                  </a:extLst>
                </a:hlinkClick>
              </a:rPr>
              <a:t>here</a:t>
            </a:r>
            <a:r>
              <a:rPr lang="en-US" dirty="0">
                <a:solidFill>
                  <a:srgbClr val="FF0000"/>
                </a:solidFill>
              </a:rPr>
              <a:t>.</a:t>
            </a:r>
          </a:p>
        </p:txBody>
      </p:sp>
      <p:sp>
        <p:nvSpPr>
          <p:cNvPr id="4" name="Slide Number Placeholder 3">
            <a:extLst>
              <a:ext uri="{FF2B5EF4-FFF2-40B4-BE49-F238E27FC236}">
                <a16:creationId xmlns:a16="http://schemas.microsoft.com/office/drawing/2014/main" id="{2D041246-BF6F-F646-A7E7-C56D315525FF}"/>
              </a:ext>
            </a:extLst>
          </p:cNvPr>
          <p:cNvSpPr>
            <a:spLocks noGrp="1"/>
          </p:cNvSpPr>
          <p:nvPr>
            <p:ph type="sldNum" sz="quarter" idx="12"/>
          </p:nvPr>
        </p:nvSpPr>
        <p:spPr/>
        <p:txBody>
          <a:bodyPr/>
          <a:lstStyle/>
          <a:p>
            <a:fld id="{0E9AFE17-2459-B149-9062-561315CCFF90}" type="slidenum">
              <a:rPr lang="en-US" smtClean="0"/>
              <a:t>90</a:t>
            </a:fld>
            <a:endParaRPr lang="en-US"/>
          </a:p>
        </p:txBody>
      </p:sp>
    </p:spTree>
    <p:extLst>
      <p:ext uri="{BB962C8B-B14F-4D97-AF65-F5344CB8AC3E}">
        <p14:creationId xmlns:p14="http://schemas.microsoft.com/office/powerpoint/2010/main" val="3067820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70BB-5301-4141-8A35-4E07DAC25F3A}"/>
              </a:ext>
            </a:extLst>
          </p:cNvPr>
          <p:cNvSpPr>
            <a:spLocks noGrp="1"/>
          </p:cNvSpPr>
          <p:nvPr>
            <p:ph type="title"/>
          </p:nvPr>
        </p:nvSpPr>
        <p:spPr/>
        <p:txBody>
          <a:bodyPr/>
          <a:lstStyle/>
          <a:p>
            <a:r>
              <a:rPr lang="en-US" dirty="0"/>
              <a:t>Fruits Classification Model</a:t>
            </a:r>
          </a:p>
        </p:txBody>
      </p:sp>
      <p:sp>
        <p:nvSpPr>
          <p:cNvPr id="3" name="Content Placeholder 2">
            <a:extLst>
              <a:ext uri="{FF2B5EF4-FFF2-40B4-BE49-F238E27FC236}">
                <a16:creationId xmlns:a16="http://schemas.microsoft.com/office/drawing/2014/main" id="{EE4E7A57-E7B0-C243-8641-724B080F08D2}"/>
              </a:ext>
            </a:extLst>
          </p:cNvPr>
          <p:cNvSpPr>
            <a:spLocks noGrp="1"/>
          </p:cNvSpPr>
          <p:nvPr>
            <p:ph idx="1"/>
          </p:nvPr>
        </p:nvSpPr>
        <p:spPr/>
        <p:txBody>
          <a:bodyPr>
            <a:normAutofit/>
          </a:bodyPr>
          <a:lstStyle/>
          <a:p>
            <a:pPr marL="0" indent="0">
              <a:buNone/>
            </a:pPr>
            <a:r>
              <a:rPr lang="en-US" sz="1800" dirty="0"/>
              <a:t>import pandas as pd</a:t>
            </a:r>
          </a:p>
          <a:p>
            <a:pPr marL="0" indent="0">
              <a:buNone/>
            </a:pPr>
            <a:r>
              <a:rPr lang="en-US" sz="1800" dirty="0"/>
              <a:t>import </a:t>
            </a:r>
            <a:r>
              <a:rPr lang="en-US" sz="1800" dirty="0" err="1"/>
              <a:t>matplotlib.pyplot</a:t>
            </a:r>
            <a:r>
              <a:rPr lang="en-US" sz="1800" dirty="0"/>
              <a:t> as </a:t>
            </a:r>
            <a:r>
              <a:rPr lang="en-US" sz="1800" dirty="0" err="1"/>
              <a:t>plt</a:t>
            </a:r>
            <a:endParaRPr lang="en-US" sz="1800" dirty="0"/>
          </a:p>
          <a:p>
            <a:pPr marL="0" indent="0">
              <a:buNone/>
            </a:pPr>
            <a:r>
              <a:rPr lang="en-US" sz="1800" dirty="0"/>
              <a:t>fruits = </a:t>
            </a:r>
            <a:r>
              <a:rPr lang="en-US" sz="1800" dirty="0" err="1"/>
              <a:t>pd.read_table</a:t>
            </a:r>
            <a:r>
              <a:rPr lang="en-US" sz="1800" dirty="0"/>
              <a:t>('</a:t>
            </a:r>
            <a:r>
              <a:rPr lang="en-US" sz="1800" dirty="0" err="1"/>
              <a:t>fruit_data_with_colors.txt</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fruit_label</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fruit_subtype</a:t>
            </a:r>
            <a:r>
              <a:rPr lang="en-US" sz="1800" dirty="0"/>
              <a:t>')</a:t>
            </a:r>
          </a:p>
          <a:p>
            <a:pPr marL="0" indent="0">
              <a:buNone/>
            </a:pPr>
            <a:r>
              <a:rPr lang="en-US" sz="1800" dirty="0" err="1"/>
              <a:t>fruits.head</a:t>
            </a:r>
            <a:r>
              <a:rPr lang="en-US" sz="1800" dirty="0"/>
              <a:t>()</a:t>
            </a:r>
          </a:p>
          <a:p>
            <a:pPr marL="0" indent="0">
              <a:buNone/>
            </a:pPr>
            <a:r>
              <a:rPr lang="en-US" sz="1800" dirty="0"/>
              <a:t>print(</a:t>
            </a:r>
            <a:r>
              <a:rPr lang="en-US" sz="1800" dirty="0" err="1"/>
              <a:t>fruits.shape</a:t>
            </a:r>
            <a:r>
              <a:rPr lang="en-US" sz="1800" dirty="0"/>
              <a:t>)</a:t>
            </a:r>
          </a:p>
          <a:p>
            <a:pPr marL="0" indent="0">
              <a:buNone/>
            </a:pPr>
            <a:r>
              <a:rPr lang="en-US" sz="1800" dirty="0"/>
              <a:t>print(fruits['</a:t>
            </a:r>
            <a:r>
              <a:rPr lang="en-US" sz="1800" dirty="0" err="1"/>
              <a:t>fruit_name</a:t>
            </a:r>
            <a:r>
              <a:rPr lang="en-US" sz="1800" dirty="0"/>
              <a:t>'].unique())</a:t>
            </a:r>
          </a:p>
          <a:p>
            <a:pPr marL="0" indent="0">
              <a:buNone/>
            </a:pPr>
            <a:r>
              <a:rPr lang="en-US" sz="1800" dirty="0"/>
              <a:t>print(</a:t>
            </a:r>
            <a:r>
              <a:rPr lang="en-US" sz="1800" dirty="0" err="1"/>
              <a:t>fruits.groupby</a:t>
            </a:r>
            <a:r>
              <a:rPr lang="en-US" sz="1800" dirty="0"/>
              <a:t>('</a:t>
            </a:r>
            <a:r>
              <a:rPr lang="en-US" sz="1800" dirty="0" err="1"/>
              <a:t>fruit_name</a:t>
            </a:r>
            <a:r>
              <a:rPr lang="en-US" sz="1800" dirty="0"/>
              <a:t>').size())</a:t>
            </a:r>
          </a:p>
          <a:p>
            <a:pPr marL="0" indent="0">
              <a:buNone/>
            </a:pPr>
            <a:endParaRPr lang="en-US" sz="1800" dirty="0"/>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887E3D17-60D2-5648-B3A9-24DA3F39B299}"/>
              </a:ext>
            </a:extLst>
          </p:cNvPr>
          <p:cNvSpPr>
            <a:spLocks noGrp="1"/>
          </p:cNvSpPr>
          <p:nvPr>
            <p:ph type="sldNum" sz="quarter" idx="12"/>
          </p:nvPr>
        </p:nvSpPr>
        <p:spPr/>
        <p:txBody>
          <a:bodyPr/>
          <a:lstStyle/>
          <a:p>
            <a:fld id="{0E9AFE17-2459-B149-9062-561315CCFF90}" type="slidenum">
              <a:rPr lang="en-US" smtClean="0"/>
              <a:t>91</a:t>
            </a:fld>
            <a:endParaRPr lang="en-US"/>
          </a:p>
        </p:txBody>
      </p:sp>
    </p:spTree>
    <p:extLst>
      <p:ext uri="{BB962C8B-B14F-4D97-AF65-F5344CB8AC3E}">
        <p14:creationId xmlns:p14="http://schemas.microsoft.com/office/powerpoint/2010/main" val="3584821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D1A54-215D-2A41-9195-6EB93785141D}"/>
              </a:ext>
            </a:extLst>
          </p:cNvPr>
          <p:cNvSpPr>
            <a:spLocks noGrp="1"/>
          </p:cNvSpPr>
          <p:nvPr>
            <p:ph idx="1"/>
          </p:nvPr>
        </p:nvSpPr>
        <p:spPr>
          <a:xfrm>
            <a:off x="838200" y="756026"/>
            <a:ext cx="10515600" cy="4351338"/>
          </a:xfrm>
        </p:spPr>
        <p:txBody>
          <a:bodyPr>
            <a:normAutofit fontScale="85000" lnSpcReduction="20000"/>
          </a:bodyPr>
          <a:lstStyle/>
          <a:p>
            <a:pPr marL="0" indent="0">
              <a:buNone/>
            </a:pPr>
            <a:r>
              <a:rPr lang="en-US" sz="1800" dirty="0"/>
              <a:t>import seaborn as </a:t>
            </a:r>
            <a:r>
              <a:rPr lang="en-US" sz="1800" dirty="0" err="1"/>
              <a:t>sns</a:t>
            </a:r>
            <a:endParaRPr lang="en-US" sz="1800" dirty="0"/>
          </a:p>
          <a:p>
            <a:pPr marL="0" indent="0">
              <a:buNone/>
            </a:pPr>
            <a:r>
              <a:rPr lang="en-US" sz="1800" dirty="0" err="1"/>
              <a:t>sns.countplot</a:t>
            </a:r>
            <a:r>
              <a:rPr lang="en-US" sz="1800" dirty="0"/>
              <a:t>(fruits['</a:t>
            </a:r>
            <a:r>
              <a:rPr lang="en-US" sz="1800" dirty="0" err="1"/>
              <a:t>fruit_name</a:t>
            </a:r>
            <a:r>
              <a:rPr lang="en-US" sz="1800" dirty="0"/>
              <a:t>'],label="Count")</a:t>
            </a:r>
          </a:p>
          <a:p>
            <a:pPr marL="0" indent="0">
              <a:buNone/>
            </a:pPr>
            <a:r>
              <a:rPr lang="en-US" sz="1800" dirty="0" err="1"/>
              <a:t>plt.show</a:t>
            </a:r>
            <a:r>
              <a:rPr lang="en-US" sz="1800" dirty="0"/>
              <a:t>()</a:t>
            </a:r>
          </a:p>
          <a:p>
            <a:pPr marL="0" indent="0">
              <a:buNone/>
            </a:pPr>
            <a:r>
              <a:rPr lang="en-US" sz="1800" dirty="0"/>
              <a:t>from matplotlib import </a:t>
            </a:r>
            <a:r>
              <a:rPr lang="en-US" sz="1800" dirty="0" err="1"/>
              <a:t>pyplot</a:t>
            </a:r>
            <a:endParaRPr lang="en-US" sz="1800" dirty="0"/>
          </a:p>
          <a:p>
            <a:pPr marL="0" indent="0">
              <a:buNone/>
            </a:pPr>
            <a:r>
              <a:rPr lang="en-US" sz="1800" dirty="0"/>
              <a:t># histograms</a:t>
            </a:r>
          </a:p>
          <a:p>
            <a:pPr marL="0" indent="0">
              <a:buNone/>
            </a:pPr>
            <a:r>
              <a:rPr lang="en-US" sz="1800" dirty="0"/>
              <a:t>#Create histogram of each input variable to get an idea of the distribution.</a:t>
            </a:r>
          </a:p>
          <a:p>
            <a:pPr marL="0" indent="0">
              <a:buNone/>
            </a:pPr>
            <a:r>
              <a:rPr lang="en-US" sz="1800" dirty="0" err="1"/>
              <a:t>fruits.hist</a:t>
            </a:r>
            <a:r>
              <a:rPr lang="en-US" sz="1800" dirty="0"/>
              <a:t>()</a:t>
            </a:r>
          </a:p>
          <a:p>
            <a:pPr marL="0" indent="0">
              <a:buNone/>
            </a:pPr>
            <a:r>
              <a:rPr lang="en-US" sz="1800" dirty="0" err="1"/>
              <a:t>pyplot.show</a:t>
            </a:r>
            <a:r>
              <a:rPr lang="en-US" sz="1800" dirty="0"/>
              <a:t>()</a:t>
            </a:r>
          </a:p>
          <a:p>
            <a:pPr marL="0" indent="0">
              <a:buNone/>
            </a:pPr>
            <a:r>
              <a:rPr lang="en-US" sz="1800" dirty="0"/>
              <a:t>#It looks like perhaps color score has a near Gaussian distribution.</a:t>
            </a:r>
          </a:p>
          <a:p>
            <a:pPr marL="0" indent="0">
              <a:buNone/>
            </a:pPr>
            <a:r>
              <a:rPr lang="en-US" sz="1800" dirty="0" err="1"/>
              <a:t>sns.set</a:t>
            </a:r>
            <a:r>
              <a:rPr lang="en-US" sz="1800" dirty="0"/>
              <a:t>()</a:t>
            </a:r>
          </a:p>
          <a:p>
            <a:pPr marL="0" indent="0">
              <a:buNone/>
            </a:pPr>
            <a:r>
              <a:rPr lang="en-US" sz="1800" dirty="0" err="1"/>
              <a:t>sns.pairplot</a:t>
            </a:r>
            <a:r>
              <a:rPr lang="en-US" sz="1800" dirty="0"/>
              <a:t>(</a:t>
            </a:r>
            <a:r>
              <a:rPr lang="en-US" sz="1800" dirty="0" err="1"/>
              <a:t>fruits,hue</a:t>
            </a:r>
            <a:r>
              <a:rPr lang="en-US" sz="1800" dirty="0"/>
              <a:t>='</a:t>
            </a:r>
            <a:r>
              <a:rPr lang="en-US" sz="1800" dirty="0" err="1"/>
              <a:t>fruit_name</a:t>
            </a:r>
            <a:r>
              <a:rPr lang="en-US" sz="1800" dirty="0"/>
              <a:t>', size=1.5);</a:t>
            </a:r>
          </a:p>
          <a:p>
            <a:pPr marL="0" indent="0">
              <a:buNone/>
            </a:pPr>
            <a:r>
              <a:rPr lang="en-US" sz="1800" dirty="0"/>
              <a:t># descriptions</a:t>
            </a:r>
          </a:p>
          <a:p>
            <a:pPr marL="0" indent="0">
              <a:buNone/>
            </a:pPr>
            <a:r>
              <a:rPr lang="en-US" sz="1800" dirty="0" err="1"/>
              <a:t>fruits.describe</a:t>
            </a:r>
            <a:r>
              <a:rPr lang="en-US" sz="1800" dirty="0"/>
              <a:t>()</a:t>
            </a:r>
          </a:p>
          <a:p>
            <a:pPr marL="0" indent="0">
              <a:buNone/>
            </a:pPr>
            <a:r>
              <a:rPr lang="en-US" sz="1800" dirty="0"/>
              <a:t>#We can see that the numerical values do not have the same scale. </a:t>
            </a:r>
          </a:p>
          <a:p>
            <a:pPr marL="0" indent="0">
              <a:buNone/>
            </a:pPr>
            <a:r>
              <a:rPr lang="en-US" sz="1800" dirty="0"/>
              <a:t>#We will need to apply scaling to the test set that we computed for the training set.</a:t>
            </a:r>
          </a:p>
        </p:txBody>
      </p:sp>
      <p:sp>
        <p:nvSpPr>
          <p:cNvPr id="4" name="Slide Number Placeholder 3">
            <a:extLst>
              <a:ext uri="{FF2B5EF4-FFF2-40B4-BE49-F238E27FC236}">
                <a16:creationId xmlns:a16="http://schemas.microsoft.com/office/drawing/2014/main" id="{9E17AD87-AAB1-0D46-AD2C-DEC5C9CA7D04}"/>
              </a:ext>
            </a:extLst>
          </p:cNvPr>
          <p:cNvSpPr>
            <a:spLocks noGrp="1"/>
          </p:cNvSpPr>
          <p:nvPr>
            <p:ph type="sldNum" sz="quarter" idx="12"/>
          </p:nvPr>
        </p:nvSpPr>
        <p:spPr/>
        <p:txBody>
          <a:bodyPr/>
          <a:lstStyle/>
          <a:p>
            <a:fld id="{0E9AFE17-2459-B149-9062-561315CCFF90}" type="slidenum">
              <a:rPr lang="en-US" smtClean="0"/>
              <a:t>92</a:t>
            </a:fld>
            <a:endParaRPr lang="en-US"/>
          </a:p>
        </p:txBody>
      </p:sp>
    </p:spTree>
    <p:extLst>
      <p:ext uri="{BB962C8B-B14F-4D97-AF65-F5344CB8AC3E}">
        <p14:creationId xmlns:p14="http://schemas.microsoft.com/office/powerpoint/2010/main" val="3642371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94DE4-38BD-CA40-B069-2EE827426D14}"/>
              </a:ext>
            </a:extLst>
          </p:cNvPr>
          <p:cNvSpPr>
            <a:spLocks noGrp="1"/>
          </p:cNvSpPr>
          <p:nvPr>
            <p:ph idx="1"/>
          </p:nvPr>
        </p:nvSpPr>
        <p:spPr>
          <a:xfrm>
            <a:off x="838200" y="673768"/>
            <a:ext cx="10515600" cy="6184232"/>
          </a:xfrm>
        </p:spPr>
        <p:txBody>
          <a:bodyPr>
            <a:normAutofit/>
          </a:bodyPr>
          <a:lstStyle/>
          <a:p>
            <a:pPr marL="0" indent="0">
              <a:buNone/>
            </a:pPr>
            <a:r>
              <a:rPr lang="en-US" sz="1800" dirty="0"/>
              <a:t>X= </a:t>
            </a:r>
            <a:r>
              <a:rPr lang="en-US" sz="1800" dirty="0" err="1"/>
              <a:t>fruits.drop</a:t>
            </a:r>
            <a:r>
              <a:rPr lang="en-US" sz="1800" dirty="0"/>
              <a:t>('</a:t>
            </a:r>
            <a:r>
              <a:rPr lang="en-US" sz="1800" dirty="0" err="1"/>
              <a:t>fruit_name</a:t>
            </a:r>
            <a:r>
              <a:rPr lang="en-US" sz="1800" dirty="0"/>
              <a:t>', axis=1)</a:t>
            </a:r>
          </a:p>
          <a:p>
            <a:pPr marL="0" indent="0">
              <a:buNone/>
            </a:pPr>
            <a:r>
              <a:rPr lang="en-US" sz="1800" dirty="0" err="1"/>
              <a:t>X.Shape</a:t>
            </a:r>
            <a:endParaRPr lang="en-US" sz="1800" dirty="0"/>
          </a:p>
          <a:p>
            <a:pPr marL="0" indent="0">
              <a:buNone/>
            </a:pPr>
            <a:r>
              <a:rPr lang="en-US" sz="1800" dirty="0"/>
              <a:t>y=fruits['</a:t>
            </a:r>
            <a:r>
              <a:rPr lang="en-US" sz="1800" dirty="0" err="1"/>
              <a:t>fruit_name</a:t>
            </a:r>
            <a:r>
              <a:rPr lang="en-US" sz="1800" dirty="0"/>
              <a:t>']</a:t>
            </a:r>
          </a:p>
          <a:p>
            <a:pPr marL="0" indent="0">
              <a:buNone/>
            </a:pPr>
            <a:r>
              <a:rPr lang="en-US" sz="1800" dirty="0" err="1"/>
              <a:t>y.Shape</a:t>
            </a:r>
            <a:endParaRPr lang="en-US" sz="1800" dirty="0"/>
          </a:p>
          <a:p>
            <a:pPr marL="0" indent="0">
              <a:buNone/>
            </a:pPr>
            <a:r>
              <a:rPr lang="en-US" sz="1800" dirty="0"/>
              <a:t>#Create Training and Test Sets and Apply Scaling</a:t>
            </a:r>
          </a:p>
          <a:p>
            <a:pPr marL="0" indent="0">
              <a:buNone/>
            </a:pPr>
            <a:r>
              <a:rPr lang="en-US" sz="1800" dirty="0"/>
              <a:t>from </a:t>
            </a:r>
            <a:r>
              <a:rPr lang="en-US" sz="1800" dirty="0" err="1"/>
              <a:t>sklearn.model_selection</a:t>
            </a:r>
            <a:r>
              <a:rPr lang="en-US" sz="1800" dirty="0"/>
              <a:t> import </a:t>
            </a:r>
            <a:r>
              <a:rPr lang="en-US" sz="1800" dirty="0" err="1"/>
              <a:t>train_test_split</a:t>
            </a:r>
            <a:endParaRPr lang="en-US" sz="1800" dirty="0"/>
          </a:p>
          <a:p>
            <a:pPr marL="0" indent="0">
              <a:buNone/>
            </a:pPr>
            <a:r>
              <a:rPr lang="en-US" sz="1800" dirty="0" err="1"/>
              <a:t>X_train</a:t>
            </a:r>
            <a:r>
              <a:rPr lang="en-US" sz="1800" dirty="0"/>
              <a:t>, </a:t>
            </a:r>
            <a:r>
              <a:rPr lang="en-US" sz="1800" dirty="0" err="1"/>
              <a:t>X_test</a:t>
            </a:r>
            <a:r>
              <a:rPr lang="en-US" sz="1800" dirty="0"/>
              <a:t>, </a:t>
            </a:r>
            <a:r>
              <a:rPr lang="en-US" sz="1800" dirty="0" err="1"/>
              <a:t>y_train</a:t>
            </a:r>
            <a:r>
              <a:rPr lang="en-US" sz="1800" dirty="0"/>
              <a:t>, </a:t>
            </a:r>
            <a:r>
              <a:rPr lang="en-US" sz="1800" dirty="0" err="1"/>
              <a:t>y_test</a:t>
            </a:r>
            <a:r>
              <a:rPr lang="en-US" sz="1800" dirty="0"/>
              <a:t> = </a:t>
            </a:r>
            <a:r>
              <a:rPr lang="en-US" sz="1800" dirty="0" err="1"/>
              <a:t>train_test_split</a:t>
            </a:r>
            <a:r>
              <a:rPr lang="en-US" sz="1800" dirty="0"/>
              <a:t>(X, y, </a:t>
            </a:r>
            <a:r>
              <a:rPr lang="en-US" sz="1800" dirty="0" err="1"/>
              <a:t>random_state</a:t>
            </a:r>
            <a:r>
              <a:rPr lang="en-US" sz="1800" dirty="0"/>
              <a:t>=0)</a:t>
            </a:r>
          </a:p>
          <a:p>
            <a:pPr marL="0" indent="0">
              <a:buNone/>
            </a:pPr>
            <a:r>
              <a:rPr lang="en-US" sz="1800" dirty="0"/>
              <a:t>from </a:t>
            </a:r>
            <a:r>
              <a:rPr lang="en-US" sz="1800" dirty="0" err="1"/>
              <a:t>sklearn.preprocessing</a:t>
            </a:r>
            <a:r>
              <a:rPr lang="en-US" sz="1800" dirty="0"/>
              <a:t> import </a:t>
            </a:r>
            <a:r>
              <a:rPr lang="en-US" sz="1800" dirty="0" err="1"/>
              <a:t>MinMaxScaler</a:t>
            </a:r>
            <a:endParaRPr lang="en-US" sz="1800" dirty="0"/>
          </a:p>
          <a:p>
            <a:pPr marL="0" indent="0">
              <a:buNone/>
            </a:pPr>
            <a:r>
              <a:rPr lang="en-US" sz="1800" dirty="0"/>
              <a:t>scaler = </a:t>
            </a:r>
            <a:r>
              <a:rPr lang="en-US" sz="1800" dirty="0" err="1"/>
              <a:t>MinMaxScaler</a:t>
            </a:r>
            <a:r>
              <a:rPr lang="en-US" sz="1800" dirty="0"/>
              <a:t>()</a:t>
            </a:r>
          </a:p>
          <a:p>
            <a:pPr marL="0" indent="0">
              <a:buNone/>
            </a:pPr>
            <a:r>
              <a:rPr lang="en-US" sz="1800" dirty="0" err="1"/>
              <a:t>X_train</a:t>
            </a:r>
            <a:r>
              <a:rPr lang="en-US" sz="1800" dirty="0"/>
              <a:t> = </a:t>
            </a:r>
            <a:r>
              <a:rPr lang="en-US" sz="1800" dirty="0" err="1"/>
              <a:t>scaler.fit_transform</a:t>
            </a:r>
            <a:r>
              <a:rPr lang="en-US" sz="1800" dirty="0"/>
              <a:t>(</a:t>
            </a:r>
            <a:r>
              <a:rPr lang="en-US" sz="1800" dirty="0" err="1"/>
              <a:t>X_train</a:t>
            </a:r>
            <a:r>
              <a:rPr lang="en-US" sz="1800" dirty="0"/>
              <a:t>)</a:t>
            </a:r>
          </a:p>
          <a:p>
            <a:pPr marL="0" indent="0">
              <a:buNone/>
            </a:pPr>
            <a:r>
              <a:rPr lang="en-US" sz="1800" dirty="0" err="1"/>
              <a:t>X_test</a:t>
            </a:r>
            <a:r>
              <a:rPr lang="en-US" sz="1800" dirty="0"/>
              <a:t> = </a:t>
            </a:r>
            <a:r>
              <a:rPr lang="en-US" sz="1800" dirty="0" err="1"/>
              <a:t>scaler.transform</a:t>
            </a:r>
            <a:r>
              <a:rPr lang="en-US" sz="1800" dirty="0"/>
              <a:t>(</a:t>
            </a:r>
            <a:r>
              <a:rPr lang="en-US" sz="1800" dirty="0" err="1"/>
              <a:t>X_test</a:t>
            </a:r>
            <a:r>
              <a:rPr lang="en-US" sz="1800" dirty="0"/>
              <a:t>)</a:t>
            </a:r>
          </a:p>
          <a:p>
            <a:pPr marL="0" indent="0">
              <a:buNone/>
            </a:pPr>
            <a:r>
              <a:rPr lang="en-US" sz="1800" dirty="0"/>
              <a:t>from </a:t>
            </a:r>
            <a:r>
              <a:rPr lang="en-US" sz="1800" dirty="0" err="1"/>
              <a:t>sklearn.metrics</a:t>
            </a:r>
            <a:r>
              <a:rPr lang="en-US" sz="1800" dirty="0"/>
              <a:t> import </a:t>
            </a:r>
            <a:r>
              <a:rPr lang="en-US" sz="1800" dirty="0" err="1"/>
              <a:t>classification_report</a:t>
            </a:r>
            <a:endParaRPr lang="en-US" sz="1800" dirty="0"/>
          </a:p>
          <a:p>
            <a:pPr marL="0" indent="0">
              <a:buNone/>
            </a:pPr>
            <a:r>
              <a:rPr lang="en-US" sz="1800" dirty="0"/>
              <a:t>from </a:t>
            </a:r>
            <a:r>
              <a:rPr lang="en-US" sz="1800" dirty="0" err="1"/>
              <a:t>sklearn.metrics</a:t>
            </a:r>
            <a:r>
              <a:rPr lang="en-US" sz="1800" dirty="0"/>
              <a:t> import </a:t>
            </a:r>
            <a:r>
              <a:rPr lang="en-US" sz="1800" dirty="0" err="1"/>
              <a:t>confusion_matrix</a:t>
            </a:r>
            <a:endParaRPr lang="en-US" sz="1800" dirty="0"/>
          </a:p>
          <a:p>
            <a:pPr marL="0" indent="0">
              <a:buNone/>
            </a:pPr>
            <a:r>
              <a:rPr lang="en-US" sz="1800" dirty="0"/>
              <a:t>from </a:t>
            </a:r>
            <a:r>
              <a:rPr lang="en-US" sz="1800" dirty="0" err="1"/>
              <a:t>sklearn.metrics</a:t>
            </a:r>
            <a:r>
              <a:rPr lang="en-US" sz="1800" dirty="0"/>
              <a:t> import </a:t>
            </a:r>
            <a:r>
              <a:rPr lang="en-US" sz="1800" dirty="0" err="1"/>
              <a:t>accuracy_score</a:t>
            </a:r>
            <a:endParaRPr lang="en-US" sz="1800" dirty="0"/>
          </a:p>
          <a:p>
            <a:pPr marL="0" indent="0">
              <a:buNone/>
            </a:pPr>
            <a:r>
              <a:rPr lang="en-US" sz="1800" dirty="0"/>
              <a:t>from </a:t>
            </a:r>
            <a:r>
              <a:rPr lang="en-US" sz="1800" dirty="0" err="1"/>
              <a:t>sklearn.naive_bayes</a:t>
            </a:r>
            <a:r>
              <a:rPr lang="en-US" sz="1800" dirty="0"/>
              <a:t> import </a:t>
            </a:r>
            <a:r>
              <a:rPr lang="en-US" sz="1800" dirty="0" err="1"/>
              <a:t>GaussianNB</a:t>
            </a:r>
            <a:endParaRPr lang="en-US" sz="1800" dirty="0"/>
          </a:p>
        </p:txBody>
      </p:sp>
      <p:sp>
        <p:nvSpPr>
          <p:cNvPr id="4" name="Slide Number Placeholder 3">
            <a:extLst>
              <a:ext uri="{FF2B5EF4-FFF2-40B4-BE49-F238E27FC236}">
                <a16:creationId xmlns:a16="http://schemas.microsoft.com/office/drawing/2014/main" id="{A146C18A-87B8-A64C-A5E3-621377844D90}"/>
              </a:ext>
            </a:extLst>
          </p:cNvPr>
          <p:cNvSpPr>
            <a:spLocks noGrp="1"/>
          </p:cNvSpPr>
          <p:nvPr>
            <p:ph type="sldNum" sz="quarter" idx="12"/>
          </p:nvPr>
        </p:nvSpPr>
        <p:spPr/>
        <p:txBody>
          <a:bodyPr/>
          <a:lstStyle/>
          <a:p>
            <a:fld id="{0E9AFE17-2459-B149-9062-561315CCFF90}" type="slidenum">
              <a:rPr lang="en-US" smtClean="0"/>
              <a:t>93</a:t>
            </a:fld>
            <a:endParaRPr lang="en-US"/>
          </a:p>
        </p:txBody>
      </p:sp>
    </p:spTree>
    <p:extLst>
      <p:ext uri="{BB962C8B-B14F-4D97-AF65-F5344CB8AC3E}">
        <p14:creationId xmlns:p14="http://schemas.microsoft.com/office/powerpoint/2010/main" val="3347044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82D9B-75DD-6041-A317-1A68CF8E18C9}"/>
              </a:ext>
            </a:extLst>
          </p:cNvPr>
          <p:cNvSpPr>
            <a:spLocks noGrp="1"/>
          </p:cNvSpPr>
          <p:nvPr>
            <p:ph idx="1"/>
          </p:nvPr>
        </p:nvSpPr>
        <p:spPr/>
        <p:txBody>
          <a:bodyPr/>
          <a:lstStyle/>
          <a:p>
            <a:pPr marL="0" indent="0">
              <a:buNone/>
            </a:pPr>
            <a:r>
              <a:rPr lang="en-US" sz="1800" dirty="0"/>
              <a:t>#Choose a model and fit it on training data (learning)</a:t>
            </a:r>
          </a:p>
          <a:p>
            <a:pPr marL="0" indent="0">
              <a:buNone/>
            </a:pPr>
            <a:r>
              <a:rPr lang="en-US" sz="1800" dirty="0"/>
              <a:t>model= </a:t>
            </a:r>
            <a:r>
              <a:rPr lang="en-US" sz="1800" dirty="0" err="1"/>
              <a:t>GaussianNB</a:t>
            </a:r>
            <a:r>
              <a:rPr lang="en-US" sz="1800" dirty="0"/>
              <a:t>()</a:t>
            </a:r>
          </a:p>
          <a:p>
            <a:pPr marL="0" indent="0">
              <a:buNone/>
            </a:pPr>
            <a:r>
              <a:rPr lang="en-US" sz="1800" dirty="0" err="1"/>
              <a:t>model.fit</a:t>
            </a:r>
            <a:r>
              <a:rPr lang="en-US" sz="1800" dirty="0"/>
              <a:t>(</a:t>
            </a:r>
            <a:r>
              <a:rPr lang="en-US" sz="1800" dirty="0" err="1"/>
              <a:t>X_train</a:t>
            </a:r>
            <a:r>
              <a:rPr lang="en-US" sz="1800" dirty="0"/>
              <a:t>, </a:t>
            </a:r>
            <a:r>
              <a:rPr lang="en-US" sz="1800" dirty="0" err="1"/>
              <a:t>y_train</a:t>
            </a:r>
            <a:r>
              <a:rPr lang="en-US" sz="1800" dirty="0"/>
              <a:t>)</a:t>
            </a:r>
          </a:p>
          <a:p>
            <a:pPr marL="0" indent="0">
              <a:buNone/>
            </a:pPr>
            <a:r>
              <a:rPr lang="en-US" sz="1800" dirty="0"/>
              <a:t>#predict on the test data</a:t>
            </a:r>
          </a:p>
          <a:p>
            <a:pPr marL="0" indent="0">
              <a:buNone/>
            </a:pPr>
            <a:r>
              <a:rPr lang="en-US" sz="1800" dirty="0" err="1"/>
              <a:t>y_predicition</a:t>
            </a:r>
            <a:r>
              <a:rPr lang="en-US" sz="1800" dirty="0"/>
              <a:t> = </a:t>
            </a:r>
            <a:r>
              <a:rPr lang="en-US" sz="1800" dirty="0" err="1"/>
              <a:t>model.predict</a:t>
            </a:r>
            <a:r>
              <a:rPr lang="en-US" sz="1800" dirty="0"/>
              <a:t>(</a:t>
            </a:r>
            <a:r>
              <a:rPr lang="en-US" sz="1800" dirty="0" err="1"/>
              <a:t>X_test</a:t>
            </a:r>
            <a:r>
              <a:rPr lang="en-US" sz="1800" dirty="0"/>
              <a:t>)</a:t>
            </a:r>
          </a:p>
          <a:p>
            <a:pPr marL="0" indent="0">
              <a:buNone/>
            </a:pPr>
            <a:r>
              <a:rPr lang="en-US" sz="1800" dirty="0"/>
              <a:t>#Evaluate the </a:t>
            </a:r>
            <a:r>
              <a:rPr lang="en-US" sz="1800" dirty="0" err="1"/>
              <a:t>preformance</a:t>
            </a:r>
            <a:endParaRPr lang="en-US" sz="1800" dirty="0"/>
          </a:p>
          <a:p>
            <a:pPr marL="0" indent="0">
              <a:buNone/>
            </a:pPr>
            <a:r>
              <a:rPr lang="en-US" sz="1800" dirty="0"/>
              <a:t>print(</a:t>
            </a:r>
            <a:r>
              <a:rPr lang="en-US" sz="1800" dirty="0" err="1"/>
              <a:t>accuracy_score</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confusion_matrix</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classification_report</a:t>
            </a:r>
            <a:r>
              <a:rPr lang="en-US" sz="1800" dirty="0"/>
              <a:t>(</a:t>
            </a:r>
            <a:r>
              <a:rPr lang="en-US" sz="1800" dirty="0" err="1"/>
              <a:t>y_test</a:t>
            </a:r>
            <a:r>
              <a:rPr lang="en-US" sz="1800" dirty="0"/>
              <a:t>, </a:t>
            </a:r>
            <a:r>
              <a:rPr lang="en-US" sz="1800" dirty="0" err="1"/>
              <a:t>y_predicition</a:t>
            </a:r>
            <a:r>
              <a:rPr lang="en-US" sz="1800" dirty="0"/>
              <a:t>))</a:t>
            </a:r>
          </a:p>
          <a:p>
            <a:endParaRPr lang="en-US" dirty="0"/>
          </a:p>
        </p:txBody>
      </p:sp>
      <p:sp>
        <p:nvSpPr>
          <p:cNvPr id="4" name="Slide Number Placeholder 3">
            <a:extLst>
              <a:ext uri="{FF2B5EF4-FFF2-40B4-BE49-F238E27FC236}">
                <a16:creationId xmlns:a16="http://schemas.microsoft.com/office/drawing/2014/main" id="{FCCEE2EA-103D-7D4D-9589-F3AF68603C01}"/>
              </a:ext>
            </a:extLst>
          </p:cNvPr>
          <p:cNvSpPr>
            <a:spLocks noGrp="1"/>
          </p:cNvSpPr>
          <p:nvPr>
            <p:ph type="sldNum" sz="quarter" idx="12"/>
          </p:nvPr>
        </p:nvSpPr>
        <p:spPr/>
        <p:txBody>
          <a:bodyPr/>
          <a:lstStyle/>
          <a:p>
            <a:fld id="{0E9AFE17-2459-B149-9062-561315CCFF90}" type="slidenum">
              <a:rPr lang="en-US" smtClean="0"/>
              <a:t>94</a:t>
            </a:fld>
            <a:endParaRPr lang="en-US"/>
          </a:p>
        </p:txBody>
      </p:sp>
    </p:spTree>
    <p:extLst>
      <p:ext uri="{BB962C8B-B14F-4D97-AF65-F5344CB8AC3E}">
        <p14:creationId xmlns:p14="http://schemas.microsoft.com/office/powerpoint/2010/main" val="69799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2F30-A2D9-2447-9C22-4DD6479B7444}"/>
              </a:ext>
            </a:extLst>
          </p:cNvPr>
          <p:cNvSpPr>
            <a:spLocks noGrp="1"/>
          </p:cNvSpPr>
          <p:nvPr>
            <p:ph type="title"/>
          </p:nvPr>
        </p:nvSpPr>
        <p:spPr/>
        <p:txBody>
          <a:bodyPr/>
          <a:lstStyle/>
          <a:p>
            <a:r>
              <a:rPr lang="en-US" dirty="0"/>
              <a:t>Unsupervised Learning: Clustering Algorithms</a:t>
            </a:r>
          </a:p>
        </p:txBody>
      </p:sp>
      <p:sp>
        <p:nvSpPr>
          <p:cNvPr id="3" name="Content Placeholder 2">
            <a:extLst>
              <a:ext uri="{FF2B5EF4-FFF2-40B4-BE49-F238E27FC236}">
                <a16:creationId xmlns:a16="http://schemas.microsoft.com/office/drawing/2014/main" id="{D6404A39-15F9-9943-9672-11EA788ED440}"/>
              </a:ext>
            </a:extLst>
          </p:cNvPr>
          <p:cNvSpPr>
            <a:spLocks noGrp="1"/>
          </p:cNvSpPr>
          <p:nvPr>
            <p:ph idx="1"/>
          </p:nvPr>
        </p:nvSpPr>
        <p:spPr/>
        <p:txBody>
          <a:bodyPr/>
          <a:lstStyle/>
          <a:p>
            <a:r>
              <a:rPr lang="en-US" dirty="0"/>
              <a:t>Clustering algorithms seek to learn, from the properties of the data, an optimal division or discrete labeling of groups of points.</a:t>
            </a:r>
          </a:p>
          <a:p>
            <a:r>
              <a:rPr lang="en-US" dirty="0"/>
              <a:t>Many clustering algorithms are available in Scikit-Learn and elsewhere, but perhaps the simplest to understand is an algorithm known as k-means clustering , which is implemented in </a:t>
            </a:r>
            <a:r>
              <a:rPr lang="en-US" dirty="0" err="1"/>
              <a:t>sklearn.cluster.Kmeans</a:t>
            </a:r>
            <a:endParaRPr lang="en-US" dirty="0"/>
          </a:p>
          <a:p>
            <a:r>
              <a:rPr lang="en-US" dirty="0"/>
              <a:t>Example: Topic Modeling</a:t>
            </a:r>
          </a:p>
          <a:p>
            <a:endParaRPr lang="en-US" dirty="0"/>
          </a:p>
          <a:p>
            <a:endParaRPr lang="en-US" dirty="0"/>
          </a:p>
        </p:txBody>
      </p:sp>
      <p:sp>
        <p:nvSpPr>
          <p:cNvPr id="4" name="Slide Number Placeholder 3">
            <a:extLst>
              <a:ext uri="{FF2B5EF4-FFF2-40B4-BE49-F238E27FC236}">
                <a16:creationId xmlns:a16="http://schemas.microsoft.com/office/drawing/2014/main" id="{C9852DDE-9DA5-F841-8818-31EB87609230}"/>
              </a:ext>
            </a:extLst>
          </p:cNvPr>
          <p:cNvSpPr>
            <a:spLocks noGrp="1"/>
          </p:cNvSpPr>
          <p:nvPr>
            <p:ph type="sldNum" sz="quarter" idx="12"/>
          </p:nvPr>
        </p:nvSpPr>
        <p:spPr/>
        <p:txBody>
          <a:bodyPr/>
          <a:lstStyle/>
          <a:p>
            <a:fld id="{0E9AFE17-2459-B149-9062-561315CCFF90}" type="slidenum">
              <a:rPr lang="en-US" smtClean="0"/>
              <a:t>95</a:t>
            </a:fld>
            <a:endParaRPr lang="en-US"/>
          </a:p>
        </p:txBody>
      </p:sp>
    </p:spTree>
    <p:extLst>
      <p:ext uri="{BB962C8B-B14F-4D97-AF65-F5344CB8AC3E}">
        <p14:creationId xmlns:p14="http://schemas.microsoft.com/office/powerpoint/2010/main" val="2446663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043A-1C9A-3E40-9F06-503E4673FE5A}"/>
              </a:ext>
            </a:extLst>
          </p:cNvPr>
          <p:cNvSpPr>
            <a:spLocks noGrp="1"/>
          </p:cNvSpPr>
          <p:nvPr>
            <p:ph type="title"/>
          </p:nvPr>
        </p:nvSpPr>
        <p:spPr/>
        <p:txBody>
          <a:bodyPr/>
          <a:lstStyle/>
          <a:p>
            <a:r>
              <a:rPr lang="en-US" dirty="0"/>
              <a:t>Introducing k-Means</a:t>
            </a:r>
          </a:p>
        </p:txBody>
      </p:sp>
      <p:sp>
        <p:nvSpPr>
          <p:cNvPr id="3" name="Content Placeholder 2">
            <a:extLst>
              <a:ext uri="{FF2B5EF4-FFF2-40B4-BE49-F238E27FC236}">
                <a16:creationId xmlns:a16="http://schemas.microsoft.com/office/drawing/2014/main" id="{3F9CFAA0-4C58-9544-B01C-A61282A34241}"/>
              </a:ext>
            </a:extLst>
          </p:cNvPr>
          <p:cNvSpPr>
            <a:spLocks noGrp="1"/>
          </p:cNvSpPr>
          <p:nvPr>
            <p:ph idx="1"/>
          </p:nvPr>
        </p:nvSpPr>
        <p:spPr/>
        <p:txBody>
          <a:bodyPr/>
          <a:lstStyle/>
          <a:p>
            <a:r>
              <a:rPr lang="en-US" dirty="0"/>
              <a:t>The k -means algorithm searches for a predetermined number of clusters within an unlabeled multidimensional dataset.</a:t>
            </a:r>
          </a:p>
          <a:p>
            <a:r>
              <a:rPr lang="en-US" dirty="0"/>
              <a:t>It accomplishes this using a simple conception of what the optimal clustering looks like:</a:t>
            </a:r>
          </a:p>
          <a:p>
            <a:pPr lvl="1"/>
            <a:r>
              <a:rPr lang="en-US" dirty="0"/>
              <a:t>The “cluster center” is the </a:t>
            </a:r>
            <a:r>
              <a:rPr lang="en-US" dirty="0">
                <a:solidFill>
                  <a:srgbClr val="00B050"/>
                </a:solidFill>
              </a:rPr>
              <a:t>arithmetic mean </a:t>
            </a:r>
            <a:r>
              <a:rPr lang="en-US" dirty="0"/>
              <a:t>of all the points belonging to the cluster.</a:t>
            </a:r>
          </a:p>
          <a:p>
            <a:pPr lvl="1"/>
            <a:r>
              <a:rPr lang="en-US" dirty="0"/>
              <a:t>Each point is closer to its own cluster center than to other cluster centers.</a:t>
            </a:r>
          </a:p>
          <a:p>
            <a:endParaRPr lang="en-US" dirty="0"/>
          </a:p>
          <a:p>
            <a:endParaRPr lang="en-US" dirty="0"/>
          </a:p>
        </p:txBody>
      </p:sp>
      <p:sp>
        <p:nvSpPr>
          <p:cNvPr id="4" name="Slide Number Placeholder 3">
            <a:extLst>
              <a:ext uri="{FF2B5EF4-FFF2-40B4-BE49-F238E27FC236}">
                <a16:creationId xmlns:a16="http://schemas.microsoft.com/office/drawing/2014/main" id="{310A6F64-7B1E-BC40-929F-A14B672F99F6}"/>
              </a:ext>
            </a:extLst>
          </p:cNvPr>
          <p:cNvSpPr>
            <a:spLocks noGrp="1"/>
          </p:cNvSpPr>
          <p:nvPr>
            <p:ph type="sldNum" sz="quarter" idx="12"/>
          </p:nvPr>
        </p:nvSpPr>
        <p:spPr/>
        <p:txBody>
          <a:bodyPr/>
          <a:lstStyle/>
          <a:p>
            <a:fld id="{0E9AFE17-2459-B149-9062-561315CCFF90}" type="slidenum">
              <a:rPr lang="en-US" smtClean="0"/>
              <a:t>96</a:t>
            </a:fld>
            <a:endParaRPr lang="en-US"/>
          </a:p>
        </p:txBody>
      </p:sp>
      <p:pic>
        <p:nvPicPr>
          <p:cNvPr id="6" name="Picture 5" descr="Diagram, text, schematic&#10;&#10;Description automatically generated">
            <a:extLst>
              <a:ext uri="{FF2B5EF4-FFF2-40B4-BE49-F238E27FC236}">
                <a16:creationId xmlns:a16="http://schemas.microsoft.com/office/drawing/2014/main" id="{AEEFFE67-C5AD-1548-AFB0-25F4F0762C7F}"/>
              </a:ext>
            </a:extLst>
          </p:cNvPr>
          <p:cNvPicPr>
            <a:picLocks noChangeAspect="1"/>
          </p:cNvPicPr>
          <p:nvPr/>
        </p:nvPicPr>
        <p:blipFill>
          <a:blip r:embed="rId3"/>
          <a:stretch>
            <a:fillRect/>
          </a:stretch>
        </p:blipFill>
        <p:spPr>
          <a:xfrm>
            <a:off x="8047789" y="5012204"/>
            <a:ext cx="2235200" cy="1709271"/>
          </a:xfrm>
          <a:prstGeom prst="rect">
            <a:avLst/>
          </a:prstGeom>
        </p:spPr>
      </p:pic>
    </p:spTree>
    <p:extLst>
      <p:ext uri="{BB962C8B-B14F-4D97-AF65-F5344CB8AC3E}">
        <p14:creationId xmlns:p14="http://schemas.microsoft.com/office/powerpoint/2010/main" val="3371441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C41C-BB8F-2A41-9E1D-8C2521F50D1C}"/>
              </a:ext>
            </a:extLst>
          </p:cNvPr>
          <p:cNvSpPr>
            <a:spLocks noGrp="1"/>
          </p:cNvSpPr>
          <p:nvPr>
            <p:ph type="title"/>
          </p:nvPr>
        </p:nvSpPr>
        <p:spPr/>
        <p:txBody>
          <a:bodyPr/>
          <a:lstStyle/>
          <a:p>
            <a:r>
              <a:rPr lang="en-US" dirty="0"/>
              <a:t>In Depth: k-Means Clustering</a:t>
            </a:r>
          </a:p>
        </p:txBody>
      </p:sp>
      <p:sp>
        <p:nvSpPr>
          <p:cNvPr id="3" name="Content Placeholder 2">
            <a:extLst>
              <a:ext uri="{FF2B5EF4-FFF2-40B4-BE49-F238E27FC236}">
                <a16:creationId xmlns:a16="http://schemas.microsoft.com/office/drawing/2014/main" id="{D2C55A86-D3DD-0846-9D4F-2565C9FF6031}"/>
              </a:ext>
            </a:extLst>
          </p:cNvPr>
          <p:cNvSpPr>
            <a:spLocks noGrp="1"/>
          </p:cNvSpPr>
          <p:nvPr>
            <p:ph idx="1"/>
          </p:nvPr>
        </p:nvSpPr>
        <p:spPr/>
        <p:txBody>
          <a:bodyPr/>
          <a:lstStyle/>
          <a:p>
            <a:r>
              <a:rPr lang="en-US" dirty="0"/>
              <a:t>k-Means Algorithm: Expectation–Maximization algorithm</a:t>
            </a:r>
          </a:p>
          <a:p>
            <a:r>
              <a:rPr lang="en-US" dirty="0"/>
              <a:t>In short, the expectation–maximization approach consists of the following procedure:</a:t>
            </a:r>
          </a:p>
          <a:p>
            <a:pPr marL="0" indent="0">
              <a:buNone/>
            </a:pPr>
            <a:r>
              <a:rPr lang="en-US" dirty="0"/>
              <a:t>	1. Guess some cluster centers</a:t>
            </a:r>
          </a:p>
          <a:p>
            <a:pPr marL="0" indent="0">
              <a:buNone/>
            </a:pPr>
            <a:r>
              <a:rPr lang="en-US" dirty="0"/>
              <a:t>	2. Repeat until converged</a:t>
            </a:r>
          </a:p>
          <a:p>
            <a:pPr marL="0" indent="0">
              <a:buNone/>
            </a:pPr>
            <a:r>
              <a:rPr lang="en-US" dirty="0"/>
              <a:t>		a. E-Step : assign points to the nearest cluster center			b. M-Step : set the cluster centers to the mean</a:t>
            </a:r>
          </a:p>
          <a:p>
            <a:endParaRPr lang="en-US" dirty="0"/>
          </a:p>
          <a:p>
            <a:endParaRPr lang="en-US" dirty="0"/>
          </a:p>
        </p:txBody>
      </p:sp>
      <p:sp>
        <p:nvSpPr>
          <p:cNvPr id="4" name="Slide Number Placeholder 3">
            <a:extLst>
              <a:ext uri="{FF2B5EF4-FFF2-40B4-BE49-F238E27FC236}">
                <a16:creationId xmlns:a16="http://schemas.microsoft.com/office/drawing/2014/main" id="{F9D0203F-D1F1-1E4E-B219-241FDE1F1CDC}"/>
              </a:ext>
            </a:extLst>
          </p:cNvPr>
          <p:cNvSpPr>
            <a:spLocks noGrp="1"/>
          </p:cNvSpPr>
          <p:nvPr>
            <p:ph type="sldNum" sz="quarter" idx="12"/>
          </p:nvPr>
        </p:nvSpPr>
        <p:spPr/>
        <p:txBody>
          <a:bodyPr/>
          <a:lstStyle/>
          <a:p>
            <a:fld id="{0E9AFE17-2459-B149-9062-561315CCFF90}" type="slidenum">
              <a:rPr lang="en-US" smtClean="0"/>
              <a:t>97</a:t>
            </a:fld>
            <a:endParaRPr lang="en-US"/>
          </a:p>
        </p:txBody>
      </p:sp>
    </p:spTree>
    <p:extLst>
      <p:ext uri="{BB962C8B-B14F-4D97-AF65-F5344CB8AC3E}">
        <p14:creationId xmlns:p14="http://schemas.microsoft.com/office/powerpoint/2010/main" val="1305300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B40E-1ADF-7C41-8521-EC8EBD746FF4}"/>
              </a:ext>
            </a:extLst>
          </p:cNvPr>
          <p:cNvSpPr>
            <a:spLocks noGrp="1"/>
          </p:cNvSpPr>
          <p:nvPr>
            <p:ph type="title"/>
          </p:nvPr>
        </p:nvSpPr>
        <p:spPr/>
        <p:txBody>
          <a:bodyPr>
            <a:normAutofit fontScale="90000"/>
          </a:bodyPr>
          <a:lstStyle/>
          <a:p>
            <a:r>
              <a:rPr lang="en-US" dirty="0"/>
              <a:t>Visualization of the E–M algorithm for k-means</a:t>
            </a:r>
          </a:p>
        </p:txBody>
      </p:sp>
      <p:sp>
        <p:nvSpPr>
          <p:cNvPr id="4" name="Slide Number Placeholder 3">
            <a:extLst>
              <a:ext uri="{FF2B5EF4-FFF2-40B4-BE49-F238E27FC236}">
                <a16:creationId xmlns:a16="http://schemas.microsoft.com/office/drawing/2014/main" id="{37196028-54C0-C247-A19E-D179C21656CC}"/>
              </a:ext>
            </a:extLst>
          </p:cNvPr>
          <p:cNvSpPr>
            <a:spLocks noGrp="1"/>
          </p:cNvSpPr>
          <p:nvPr>
            <p:ph type="sldNum" sz="quarter" idx="12"/>
          </p:nvPr>
        </p:nvSpPr>
        <p:spPr/>
        <p:txBody>
          <a:bodyPr/>
          <a:lstStyle/>
          <a:p>
            <a:fld id="{0E9AFE17-2459-B149-9062-561315CCFF90}" type="slidenum">
              <a:rPr lang="en-US" smtClean="0"/>
              <a:t>98</a:t>
            </a:fld>
            <a:endParaRPr lang="en-US"/>
          </a:p>
        </p:txBody>
      </p:sp>
      <p:pic>
        <p:nvPicPr>
          <p:cNvPr id="8" name="Picture 7" descr="A picture containing calendar&#10;&#10;Description automatically generated">
            <a:extLst>
              <a:ext uri="{FF2B5EF4-FFF2-40B4-BE49-F238E27FC236}">
                <a16:creationId xmlns:a16="http://schemas.microsoft.com/office/drawing/2014/main" id="{BC7A8DC7-B238-2749-9609-7B715DFE6DA0}"/>
              </a:ext>
            </a:extLst>
          </p:cNvPr>
          <p:cNvPicPr>
            <a:picLocks noChangeAspect="1"/>
          </p:cNvPicPr>
          <p:nvPr/>
        </p:nvPicPr>
        <p:blipFill>
          <a:blip r:embed="rId2"/>
          <a:stretch>
            <a:fillRect/>
          </a:stretch>
        </p:blipFill>
        <p:spPr>
          <a:xfrm>
            <a:off x="329013" y="2476292"/>
            <a:ext cx="11347711" cy="3282823"/>
          </a:xfrm>
          <a:prstGeom prst="rect">
            <a:avLst/>
          </a:prstGeom>
        </p:spPr>
      </p:pic>
    </p:spTree>
    <p:extLst>
      <p:ext uri="{BB962C8B-B14F-4D97-AF65-F5344CB8AC3E}">
        <p14:creationId xmlns:p14="http://schemas.microsoft.com/office/powerpoint/2010/main" val="1314539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1CCE-717F-564F-BA6C-7D1C4CC13352}"/>
              </a:ext>
            </a:extLst>
          </p:cNvPr>
          <p:cNvSpPr>
            <a:spLocks noGrp="1"/>
          </p:cNvSpPr>
          <p:nvPr>
            <p:ph type="title"/>
          </p:nvPr>
        </p:nvSpPr>
        <p:spPr/>
        <p:txBody>
          <a:bodyPr/>
          <a:lstStyle/>
          <a:p>
            <a:r>
              <a:rPr lang="en-US" dirty="0"/>
              <a:t>k-Means on digits</a:t>
            </a:r>
          </a:p>
        </p:txBody>
      </p:sp>
      <p:sp>
        <p:nvSpPr>
          <p:cNvPr id="3" name="Content Placeholder 2">
            <a:extLst>
              <a:ext uri="{FF2B5EF4-FFF2-40B4-BE49-F238E27FC236}">
                <a16:creationId xmlns:a16="http://schemas.microsoft.com/office/drawing/2014/main" id="{90006EDB-5D71-BF44-BCAF-001FA9E404B8}"/>
              </a:ext>
            </a:extLst>
          </p:cNvPr>
          <p:cNvSpPr>
            <a:spLocks noGrp="1"/>
          </p:cNvSpPr>
          <p:nvPr>
            <p:ph idx="1"/>
          </p:nvPr>
        </p:nvSpPr>
        <p:spPr/>
        <p:txBody>
          <a:bodyPr/>
          <a:lstStyle/>
          <a:p>
            <a:r>
              <a:rPr lang="en-US" dirty="0"/>
              <a:t>Here we will attempt to use k -means to try to identify similar digits without using the original label information</a:t>
            </a:r>
          </a:p>
          <a:p>
            <a:r>
              <a:rPr lang="en-US" dirty="0"/>
              <a:t>This might be similar to a first step in extracting meaning from a new dataset about which you don’t have any a priori label information</a:t>
            </a:r>
          </a:p>
          <a:p>
            <a:r>
              <a:rPr lang="en-US" dirty="0"/>
              <a:t>We will start by loading the digits and then finding the </a:t>
            </a:r>
            <a:r>
              <a:rPr lang="en-US" dirty="0" err="1"/>
              <a:t>KMeans</a:t>
            </a:r>
            <a:r>
              <a:rPr lang="en-US" dirty="0"/>
              <a:t> clusters. Recall that the digits consist of 1,797 samples with 64 features, where each of the 64 features is the brightness of one pixel in an 8×8 image.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5ECEA98-5E19-E742-ACF5-DEB13E46C1A8}"/>
              </a:ext>
            </a:extLst>
          </p:cNvPr>
          <p:cNvSpPr>
            <a:spLocks noGrp="1"/>
          </p:cNvSpPr>
          <p:nvPr>
            <p:ph type="sldNum" sz="quarter" idx="12"/>
          </p:nvPr>
        </p:nvSpPr>
        <p:spPr/>
        <p:txBody>
          <a:bodyPr/>
          <a:lstStyle/>
          <a:p>
            <a:fld id="{0E9AFE17-2459-B149-9062-561315CCFF90}" type="slidenum">
              <a:rPr lang="en-US" smtClean="0"/>
              <a:t>99</a:t>
            </a:fld>
            <a:endParaRPr lang="en-US"/>
          </a:p>
        </p:txBody>
      </p:sp>
    </p:spTree>
    <p:extLst>
      <p:ext uri="{BB962C8B-B14F-4D97-AF65-F5344CB8AC3E}">
        <p14:creationId xmlns:p14="http://schemas.microsoft.com/office/powerpoint/2010/main" val="177237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MU-Template" id="{6AE43322-E032-1C4D-A7CB-D35E077C4CC7}" vid="{B8492EEA-0C7D-1642-9211-442280DB1A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25474</TotalTime>
  <Words>6042</Words>
  <Application>Microsoft Macintosh PowerPoint</Application>
  <PresentationFormat>Widescreen</PresentationFormat>
  <Paragraphs>690</Paragraphs>
  <Slides>100</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Calibri Light</vt:lpstr>
      <vt:lpstr>Cambria Math</vt:lpstr>
      <vt:lpstr>medium-content-sans-serif-font</vt:lpstr>
      <vt:lpstr>Times New Roman</vt:lpstr>
      <vt:lpstr>Office Theme</vt:lpstr>
      <vt:lpstr>Machine Learning</vt:lpstr>
      <vt:lpstr>Review</vt:lpstr>
      <vt:lpstr>Numpy Arrays</vt:lpstr>
      <vt:lpstr>Tools</vt:lpstr>
      <vt:lpstr>BMI Calculation using Lists</vt:lpstr>
      <vt:lpstr>BMI Calculation using Numpy Array</vt:lpstr>
      <vt:lpstr>Element-wise Calculations using Numpy</vt:lpstr>
      <vt:lpstr>Sub-setting</vt:lpstr>
      <vt:lpstr>Sub-setting Example Code</vt:lpstr>
      <vt:lpstr>Exercise </vt:lpstr>
      <vt:lpstr>Panda DataFrames</vt:lpstr>
      <vt:lpstr>Creating Pandas</vt:lpstr>
      <vt:lpstr>Creating Pandas – Cont.</vt:lpstr>
      <vt:lpstr>Script Output</vt:lpstr>
      <vt:lpstr>Indexing DataFrames</vt:lpstr>
      <vt:lpstr>Retrieving Rows from DataFrames</vt:lpstr>
      <vt:lpstr>Function Zip() on Tuples</vt:lpstr>
      <vt:lpstr>Function Zip() on Tuples - Example</vt:lpstr>
      <vt:lpstr>Machine Learning Introduction</vt:lpstr>
      <vt:lpstr>What is programming?</vt:lpstr>
      <vt:lpstr>What is machine learning?</vt:lpstr>
      <vt:lpstr>Modeling</vt:lpstr>
      <vt:lpstr>Modeling (Cont.)</vt:lpstr>
      <vt:lpstr>Machine Learning’ Goal</vt:lpstr>
      <vt:lpstr>Now can you give me some examples?</vt:lpstr>
      <vt:lpstr>Review - Traditional Programming</vt:lpstr>
      <vt:lpstr>Review – Machine Learning</vt:lpstr>
      <vt:lpstr>Spam Detector</vt:lpstr>
      <vt:lpstr>Nigerian Prince Scam Email</vt:lpstr>
      <vt:lpstr>Spam Detector – Cont.</vt:lpstr>
      <vt:lpstr>Machine Learning for spam Detector</vt:lpstr>
      <vt:lpstr>Machine Learning for spam Detector- Cont.</vt:lpstr>
      <vt:lpstr>Machine Learning for spam Detector- Cont.</vt:lpstr>
      <vt:lpstr>A Simple Approach to Binary Classification  (spam or non-spam email)</vt:lpstr>
      <vt:lpstr>Naïve Bayes</vt:lpstr>
      <vt:lpstr>Bayes Theorem</vt:lpstr>
      <vt:lpstr>Categories of Machine Learning</vt:lpstr>
      <vt:lpstr>Supervised learning</vt:lpstr>
      <vt:lpstr>Unsupervised learning</vt:lpstr>
      <vt:lpstr>Classification as a Type of Supervised Learning</vt:lpstr>
      <vt:lpstr>Training a Classification Model</vt:lpstr>
      <vt:lpstr>Testing a Classification Model</vt:lpstr>
      <vt:lpstr>Classification Pipeline</vt:lpstr>
      <vt:lpstr>Step 1: Preparing Data</vt:lpstr>
      <vt:lpstr>Step 2: Creating Training/Testing Sets</vt:lpstr>
      <vt:lpstr>Step 3: Instantiating the Classification Model</vt:lpstr>
      <vt:lpstr>Step 4: Making Predictions </vt:lpstr>
      <vt:lpstr>Step 5: Evaluating Performance </vt:lpstr>
      <vt:lpstr>Step 5: Evaluating Performance (Cont.)</vt:lpstr>
      <vt:lpstr>Step 5: Evaluating Performance (Cont.)</vt:lpstr>
      <vt:lpstr>Introducing Scikit-Learn</vt:lpstr>
      <vt:lpstr>Data Representation in Scikit-Learn</vt:lpstr>
      <vt:lpstr>Iris Data as a Table</vt:lpstr>
      <vt:lpstr>Iris Data as a Table - Code</vt:lpstr>
      <vt:lpstr>Iris Data</vt:lpstr>
      <vt:lpstr>PowerPoint Presentation</vt:lpstr>
      <vt:lpstr>Basic Statistics of Iris Data</vt:lpstr>
      <vt:lpstr>Iris species</vt:lpstr>
      <vt:lpstr>Features matrix</vt:lpstr>
      <vt:lpstr>Target Array</vt:lpstr>
      <vt:lpstr>Iris Data - Target Array </vt:lpstr>
      <vt:lpstr>Iris Data – Visualization using Seaborn</vt:lpstr>
      <vt:lpstr>Iris Data – Classification Pipeline Code</vt:lpstr>
      <vt:lpstr>Iris Data – Classification Pipeline Code (Cont.)</vt:lpstr>
      <vt:lpstr>from sklearn.naive_bayes import GaussianNB</vt:lpstr>
      <vt:lpstr>Iris Data– Classification Confusion Matrix</vt:lpstr>
      <vt:lpstr>Calculating Precision and Recall for Iris Data</vt:lpstr>
      <vt:lpstr>Some Definitions</vt:lpstr>
      <vt:lpstr>Handwritten Digits</vt:lpstr>
      <vt:lpstr>Loading the Digits Data</vt:lpstr>
      <vt:lpstr>Visualizing the Digits Data</vt:lpstr>
      <vt:lpstr>Feature Matrix and Target Array</vt:lpstr>
      <vt:lpstr>Feature Matrix and Target Array (Cont.)</vt:lpstr>
      <vt:lpstr>Train and Test Set Splits</vt:lpstr>
      <vt:lpstr>Instantiating and Fitting the Model</vt:lpstr>
      <vt:lpstr>Performance Evaluation</vt:lpstr>
      <vt:lpstr>Confusion Matrix</vt:lpstr>
      <vt:lpstr>Classification Algorithms and Comparison</vt:lpstr>
      <vt:lpstr>Naive Bayes</vt:lpstr>
      <vt:lpstr>Logistic Regression</vt:lpstr>
      <vt:lpstr>Logistic Regression (Cont.)</vt:lpstr>
      <vt:lpstr>K-nearest neighbors</vt:lpstr>
      <vt:lpstr>Support Vector Machines</vt:lpstr>
      <vt:lpstr>Decision Trees</vt:lpstr>
      <vt:lpstr>Iris Data – Logistic Regression Model</vt:lpstr>
      <vt:lpstr>Iris Data – K-nearest neighbors</vt:lpstr>
      <vt:lpstr>Iris Data – Decision Tree</vt:lpstr>
      <vt:lpstr>Iris Data – Support Vector Machine (SVM)</vt:lpstr>
      <vt:lpstr>Classification Model: Distinguish between Different Types of Fruits</vt:lpstr>
      <vt:lpstr>Fruits Data</vt:lpstr>
      <vt:lpstr>Fruits Classification Model</vt:lpstr>
      <vt:lpstr>PowerPoint Presentation</vt:lpstr>
      <vt:lpstr>PowerPoint Presentation</vt:lpstr>
      <vt:lpstr>PowerPoint Presentation</vt:lpstr>
      <vt:lpstr>Unsupervised Learning: Clustering Algorithms</vt:lpstr>
      <vt:lpstr>Introducing k-Means</vt:lpstr>
      <vt:lpstr>In Depth: k-Means Clustering</vt:lpstr>
      <vt:lpstr>Visualization of the E–M algorithm for k-means</vt:lpstr>
      <vt:lpstr>k-Means on digits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Bokaei Hosseini, Mitra</dc:creator>
  <cp:lastModifiedBy>Bokaei Hosseini, Mitra</cp:lastModifiedBy>
  <cp:revision>9</cp:revision>
  <dcterms:created xsi:type="dcterms:W3CDTF">2020-06-22T23:46:58Z</dcterms:created>
  <dcterms:modified xsi:type="dcterms:W3CDTF">2021-06-30T12:57:40Z</dcterms:modified>
</cp:coreProperties>
</file>